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04" r:id="rId3"/>
    <p:sldId id="257" r:id="rId4"/>
    <p:sldId id="258" r:id="rId5"/>
    <p:sldId id="259" r:id="rId6"/>
    <p:sldId id="297" r:id="rId7"/>
    <p:sldId id="298" r:id="rId8"/>
    <p:sldId id="261" r:id="rId9"/>
    <p:sldId id="299" r:id="rId10"/>
    <p:sldId id="300" r:id="rId11"/>
    <p:sldId id="312" r:id="rId12"/>
    <p:sldId id="301" r:id="rId13"/>
    <p:sldId id="302" r:id="rId14"/>
    <p:sldId id="303" r:id="rId15"/>
    <p:sldId id="262" r:id="rId16"/>
    <p:sldId id="309" r:id="rId17"/>
    <p:sldId id="310" r:id="rId18"/>
    <p:sldId id="311" r:id="rId19"/>
    <p:sldId id="264" r:id="rId20"/>
    <p:sldId id="265" r:id="rId21"/>
    <p:sldId id="305" r:id="rId22"/>
    <p:sldId id="307" r:id="rId23"/>
    <p:sldId id="306" r:id="rId24"/>
    <p:sldId id="308" r:id="rId25"/>
    <p:sldId id="313" r:id="rId26"/>
    <p:sldId id="314" r:id="rId27"/>
    <p:sldId id="315" r:id="rId28"/>
    <p:sldId id="319" r:id="rId29"/>
    <p:sldId id="316" r:id="rId30"/>
    <p:sldId id="317" r:id="rId31"/>
    <p:sldId id="318" r:id="rId32"/>
    <p:sldId id="267" r:id="rId33"/>
    <p:sldId id="270" r:id="rId34"/>
    <p:sldId id="268" r:id="rId35"/>
    <p:sldId id="320" r:id="rId36"/>
    <p:sldId id="273" r:id="rId37"/>
    <p:sldId id="274" r:id="rId38"/>
    <p:sldId id="275" r:id="rId39"/>
    <p:sldId id="321" r:id="rId40"/>
    <p:sldId id="277" r:id="rId41"/>
    <p:sldId id="322" r:id="rId42"/>
    <p:sldId id="276" r:id="rId43"/>
    <p:sldId id="279" r:id="rId44"/>
    <p:sldId id="280" r:id="rId45"/>
    <p:sldId id="281" r:id="rId46"/>
    <p:sldId id="282" r:id="rId47"/>
    <p:sldId id="284" r:id="rId48"/>
    <p:sldId id="285" r:id="rId49"/>
    <p:sldId id="286" r:id="rId50"/>
    <p:sldId id="287" r:id="rId51"/>
    <p:sldId id="289" r:id="rId52"/>
    <p:sldId id="291" r:id="rId53"/>
    <p:sldId id="292" r:id="rId54"/>
    <p:sldId id="323" r:id="rId55"/>
    <p:sldId id="325" r:id="rId56"/>
    <p:sldId id="326" r:id="rId57"/>
    <p:sldId id="293" r:id="rId58"/>
    <p:sldId id="288" r:id="rId59"/>
    <p:sldId id="295" r:id="rId60"/>
    <p:sldId id="294" r:id="rId61"/>
    <p:sldId id="296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8FE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6353" autoAdjust="0"/>
  </p:normalViewPr>
  <p:slideViewPr>
    <p:cSldViewPr snapToGrid="0">
      <p:cViewPr>
        <p:scale>
          <a:sx n="89" d="100"/>
          <a:sy n="89" d="100"/>
        </p:scale>
        <p:origin x="87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AE626-DE86-4D75-93E4-E811A1AD73A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511F1C-84C9-47D4-BCBF-75CE9B262342}">
      <dgm:prSet phldrT="[文本]"/>
      <dgm:spPr/>
      <dgm:t>
        <a:bodyPr/>
        <a:lstStyle/>
        <a:p>
          <a:r>
            <a:rPr lang="zh-CN" altLang="en-US" dirty="0" smtClean="0"/>
            <a:t>单目</a:t>
          </a:r>
          <a:endParaRPr lang="zh-CN" altLang="en-US" dirty="0"/>
        </a:p>
      </dgm:t>
    </dgm:pt>
    <dgm:pt modelId="{7D5CF165-8B6D-4A6D-B9CB-BCF6F388467B}" type="parTrans" cxnId="{8A263FF1-5253-4FC3-87FE-64BBB55E241F}">
      <dgm:prSet/>
      <dgm:spPr/>
      <dgm:t>
        <a:bodyPr/>
        <a:lstStyle/>
        <a:p>
          <a:endParaRPr lang="zh-CN" altLang="en-US"/>
        </a:p>
      </dgm:t>
    </dgm:pt>
    <dgm:pt modelId="{FA79B4B3-A9E3-4182-B89C-2786672D221B}" type="sibTrans" cxnId="{8A263FF1-5253-4FC3-87FE-64BBB55E241F}">
      <dgm:prSet/>
      <dgm:spPr/>
      <dgm:t>
        <a:bodyPr/>
        <a:lstStyle/>
        <a:p>
          <a:endParaRPr lang="zh-CN" altLang="en-US"/>
        </a:p>
      </dgm:t>
    </dgm:pt>
    <dgm:pt modelId="{0561D4AF-F7C7-44CE-8222-9461A4287D54}">
      <dgm:prSet phldrT="[文本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成本低</a:t>
          </a:r>
          <a:endParaRPr lang="zh-CN" altLang="en-US" dirty="0"/>
        </a:p>
      </dgm:t>
    </dgm:pt>
    <dgm:pt modelId="{BBB745E0-0ECB-4125-BDB7-FBA628985E79}" type="parTrans" cxnId="{CF48190A-BE0C-4E0B-BC3E-C475474884E0}">
      <dgm:prSet/>
      <dgm:spPr/>
      <dgm:t>
        <a:bodyPr/>
        <a:lstStyle/>
        <a:p>
          <a:endParaRPr lang="zh-CN" altLang="en-US"/>
        </a:p>
      </dgm:t>
    </dgm:pt>
    <dgm:pt modelId="{E9A93E0B-59AF-4396-A6C0-2C716FC9B1D2}" type="sibTrans" cxnId="{CF48190A-BE0C-4E0B-BC3E-C475474884E0}">
      <dgm:prSet/>
      <dgm:spPr/>
      <dgm:t>
        <a:bodyPr/>
        <a:lstStyle/>
        <a:p>
          <a:endParaRPr lang="zh-CN" altLang="en-US"/>
        </a:p>
      </dgm:t>
    </dgm:pt>
    <dgm:pt modelId="{4610655C-1F9E-4677-BBAF-813B56FD8CFE}">
      <dgm:prSet phldrT="[文本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尺度不确定性</a:t>
          </a:r>
          <a:endParaRPr lang="zh-CN" altLang="en-US" dirty="0"/>
        </a:p>
      </dgm:t>
    </dgm:pt>
    <dgm:pt modelId="{9A78E10F-FF9C-45D0-B658-C2712C31B0C8}" type="parTrans" cxnId="{D78CE33A-24F0-42CE-B19D-81AA626CE9C1}">
      <dgm:prSet/>
      <dgm:spPr/>
      <dgm:t>
        <a:bodyPr/>
        <a:lstStyle/>
        <a:p>
          <a:endParaRPr lang="zh-CN" altLang="en-US"/>
        </a:p>
      </dgm:t>
    </dgm:pt>
    <dgm:pt modelId="{90293E5B-A950-49E8-B490-57D57344108B}" type="sibTrans" cxnId="{D78CE33A-24F0-42CE-B19D-81AA626CE9C1}">
      <dgm:prSet/>
      <dgm:spPr/>
      <dgm:t>
        <a:bodyPr/>
        <a:lstStyle/>
        <a:p>
          <a:endParaRPr lang="zh-CN" altLang="en-US"/>
        </a:p>
      </dgm:t>
    </dgm:pt>
    <dgm:pt modelId="{16AC6DE5-9C0A-4432-A612-31ECA0FAF6B5}">
      <dgm:prSet phldrT="[文本]"/>
      <dgm:spPr/>
      <dgm:t>
        <a:bodyPr/>
        <a:lstStyle/>
        <a:p>
          <a:r>
            <a:rPr lang="zh-CN" altLang="en-US" dirty="0" smtClean="0"/>
            <a:t>双目</a:t>
          </a:r>
          <a:endParaRPr lang="zh-CN" altLang="en-US" dirty="0"/>
        </a:p>
      </dgm:t>
    </dgm:pt>
    <dgm:pt modelId="{40A454C3-3F6D-4756-A5ED-774DF8AA1E3E}" type="parTrans" cxnId="{B8D4CDCA-CF22-4E5D-8F97-546DEC31C76B}">
      <dgm:prSet/>
      <dgm:spPr/>
      <dgm:t>
        <a:bodyPr/>
        <a:lstStyle/>
        <a:p>
          <a:endParaRPr lang="zh-CN" altLang="en-US"/>
        </a:p>
      </dgm:t>
    </dgm:pt>
    <dgm:pt modelId="{24F34317-CFC5-4039-911E-D206A9108EFD}" type="sibTrans" cxnId="{B8D4CDCA-CF22-4E5D-8F97-546DEC31C76B}">
      <dgm:prSet/>
      <dgm:spPr/>
      <dgm:t>
        <a:bodyPr/>
        <a:lstStyle/>
        <a:p>
          <a:endParaRPr lang="zh-CN" altLang="en-US"/>
        </a:p>
      </dgm:t>
    </dgm:pt>
    <dgm:pt modelId="{3F48B7D5-6B11-4DEE-A667-41585FDE80C3}">
      <dgm:prSet phldrT="[文本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计算深度</a:t>
          </a:r>
          <a:endParaRPr lang="zh-CN" altLang="en-US" dirty="0"/>
        </a:p>
      </dgm:t>
    </dgm:pt>
    <dgm:pt modelId="{90B06A2A-B0B6-4632-A567-64B805438BA5}" type="parTrans" cxnId="{EE2921F3-2CA7-43B2-AEA2-7778AA6FD334}">
      <dgm:prSet/>
      <dgm:spPr/>
      <dgm:t>
        <a:bodyPr/>
        <a:lstStyle/>
        <a:p>
          <a:endParaRPr lang="zh-CN" altLang="en-US"/>
        </a:p>
      </dgm:t>
    </dgm:pt>
    <dgm:pt modelId="{998A40CD-57C0-4395-88E3-AF2DC0BEC3FB}" type="sibTrans" cxnId="{EE2921F3-2CA7-43B2-AEA2-7778AA6FD334}">
      <dgm:prSet/>
      <dgm:spPr/>
      <dgm:t>
        <a:bodyPr/>
        <a:lstStyle/>
        <a:p>
          <a:endParaRPr lang="zh-CN" altLang="en-US"/>
        </a:p>
      </dgm:t>
    </dgm:pt>
    <dgm:pt modelId="{AFC57A78-F544-4C8E-9112-7CB332087D08}">
      <dgm:prSet phldrT="[文本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配置复杂</a:t>
          </a:r>
          <a:endParaRPr lang="zh-CN" altLang="en-US" dirty="0"/>
        </a:p>
      </dgm:t>
    </dgm:pt>
    <dgm:pt modelId="{FE24E9FB-98C4-4695-AA99-E4E9C86C8BC4}" type="parTrans" cxnId="{D313B9A0-7D79-46D8-B537-47712898DF83}">
      <dgm:prSet/>
      <dgm:spPr/>
      <dgm:t>
        <a:bodyPr/>
        <a:lstStyle/>
        <a:p>
          <a:endParaRPr lang="zh-CN" altLang="en-US"/>
        </a:p>
      </dgm:t>
    </dgm:pt>
    <dgm:pt modelId="{FBC42685-7A37-4B1A-BCA1-46D809A6F3C9}" type="sibTrans" cxnId="{D313B9A0-7D79-46D8-B537-47712898DF83}">
      <dgm:prSet/>
      <dgm:spPr/>
      <dgm:t>
        <a:bodyPr/>
        <a:lstStyle/>
        <a:p>
          <a:endParaRPr lang="zh-CN" altLang="en-US"/>
        </a:p>
      </dgm:t>
    </dgm:pt>
    <dgm:pt modelId="{0F0A0129-812B-4280-9300-60B411C0C9FF}">
      <dgm:prSet phldrT="[文本]"/>
      <dgm:spPr/>
      <dgm:t>
        <a:bodyPr/>
        <a:lstStyle/>
        <a:p>
          <a:r>
            <a:rPr lang="en-US" altLang="zh-CN" dirty="0" smtClean="0"/>
            <a:t>RGB-D</a:t>
          </a:r>
          <a:endParaRPr lang="zh-CN" altLang="en-US" dirty="0"/>
        </a:p>
      </dgm:t>
    </dgm:pt>
    <dgm:pt modelId="{DF1B8660-1298-4B92-AC4F-BCA087D50040}" type="parTrans" cxnId="{C162DB60-B878-4B0C-8C61-1433197F54AA}">
      <dgm:prSet/>
      <dgm:spPr/>
      <dgm:t>
        <a:bodyPr/>
        <a:lstStyle/>
        <a:p>
          <a:endParaRPr lang="zh-CN" altLang="en-US"/>
        </a:p>
      </dgm:t>
    </dgm:pt>
    <dgm:pt modelId="{13367D6C-DF64-4215-B932-562AE763BE24}" type="sibTrans" cxnId="{C162DB60-B878-4B0C-8C61-1433197F54AA}">
      <dgm:prSet/>
      <dgm:spPr/>
      <dgm:t>
        <a:bodyPr/>
        <a:lstStyle/>
        <a:p>
          <a:endParaRPr lang="zh-CN" altLang="en-US"/>
        </a:p>
      </dgm:t>
    </dgm:pt>
    <dgm:pt modelId="{148956FA-36D8-44D0-9661-5FF888D46FE3}">
      <dgm:prSet phldrT="[文本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主动测深度</a:t>
          </a:r>
          <a:endParaRPr lang="zh-CN" altLang="en-US" dirty="0"/>
        </a:p>
      </dgm:t>
    </dgm:pt>
    <dgm:pt modelId="{BA30CD93-E749-4DEB-A585-67A028AD78C8}" type="parTrans" cxnId="{8D587F42-FFD2-4BEB-9D62-01DE9346A10B}">
      <dgm:prSet/>
      <dgm:spPr/>
      <dgm:t>
        <a:bodyPr/>
        <a:lstStyle/>
        <a:p>
          <a:endParaRPr lang="zh-CN" altLang="en-US"/>
        </a:p>
      </dgm:t>
    </dgm:pt>
    <dgm:pt modelId="{7F34663A-699B-4F05-9706-E375A9C087DC}" type="sibTrans" cxnId="{8D587F42-FFD2-4BEB-9D62-01DE9346A10B}">
      <dgm:prSet/>
      <dgm:spPr/>
      <dgm:t>
        <a:bodyPr/>
        <a:lstStyle/>
        <a:p>
          <a:endParaRPr lang="zh-CN" altLang="en-US"/>
        </a:p>
      </dgm:t>
    </dgm:pt>
    <dgm:pt modelId="{570000D6-350D-4F85-95B4-B171179D3841}">
      <dgm:prSet phldrT="[文本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测量范围小</a:t>
          </a:r>
          <a:endParaRPr lang="zh-CN" altLang="en-US" dirty="0"/>
        </a:p>
      </dgm:t>
    </dgm:pt>
    <dgm:pt modelId="{65F2DFF8-99FA-47EA-81F8-AB6C36A554A7}" type="parTrans" cxnId="{415E3E88-A7C2-48B7-A6DB-476EF05F123B}">
      <dgm:prSet/>
      <dgm:spPr/>
      <dgm:t>
        <a:bodyPr/>
        <a:lstStyle/>
        <a:p>
          <a:endParaRPr lang="zh-CN" altLang="en-US"/>
        </a:p>
      </dgm:t>
    </dgm:pt>
    <dgm:pt modelId="{8FFEBAD0-78E3-4987-9DB4-8F18EF54B01E}" type="sibTrans" cxnId="{415E3E88-A7C2-48B7-A6DB-476EF05F123B}">
      <dgm:prSet/>
      <dgm:spPr/>
      <dgm:t>
        <a:bodyPr/>
        <a:lstStyle/>
        <a:p>
          <a:endParaRPr lang="zh-CN" altLang="en-US"/>
        </a:p>
      </dgm:t>
    </dgm:pt>
    <dgm:pt modelId="{241E612C-B239-4869-AAD9-28DF1500167C}">
      <dgm:prSet phldrT="[文本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初始化问题</a:t>
          </a:r>
          <a:endParaRPr lang="zh-CN" altLang="en-US" dirty="0"/>
        </a:p>
      </dgm:t>
    </dgm:pt>
    <dgm:pt modelId="{BD83324F-3CC6-430D-8978-BCDEE253A30D}" type="parTrans" cxnId="{BEDCB219-B4A4-4F63-8A1F-9193EAF0410E}">
      <dgm:prSet/>
      <dgm:spPr/>
      <dgm:t>
        <a:bodyPr/>
        <a:lstStyle/>
        <a:p>
          <a:endParaRPr lang="zh-CN" altLang="en-US"/>
        </a:p>
      </dgm:t>
    </dgm:pt>
    <dgm:pt modelId="{2674CE19-1728-4322-8111-B3270B83CB19}" type="sibTrans" cxnId="{BEDCB219-B4A4-4F63-8A1F-9193EAF0410E}">
      <dgm:prSet/>
      <dgm:spPr/>
      <dgm:t>
        <a:bodyPr/>
        <a:lstStyle/>
        <a:p>
          <a:endParaRPr lang="zh-CN" altLang="en-US"/>
        </a:p>
      </dgm:t>
    </dgm:pt>
    <dgm:pt modelId="{EE77B9AA-0F9C-4216-ADAE-121513B25C4C}">
      <dgm:prSet phldrT="[文本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距离不受限</a:t>
          </a:r>
          <a:endParaRPr lang="zh-CN" altLang="en-US" dirty="0"/>
        </a:p>
      </dgm:t>
    </dgm:pt>
    <dgm:pt modelId="{DEF17A75-D64C-422E-B7D0-E55EA8D97F1A}" type="parTrans" cxnId="{71C3DF94-7E61-4C54-9F93-B0F1E5305731}">
      <dgm:prSet/>
      <dgm:spPr/>
      <dgm:t>
        <a:bodyPr/>
        <a:lstStyle/>
        <a:p>
          <a:endParaRPr lang="zh-CN" altLang="en-US"/>
        </a:p>
      </dgm:t>
    </dgm:pt>
    <dgm:pt modelId="{66DF2018-57FF-4944-8B1B-29520388A4FF}" type="sibTrans" cxnId="{71C3DF94-7E61-4C54-9F93-B0F1E5305731}">
      <dgm:prSet/>
      <dgm:spPr/>
      <dgm:t>
        <a:bodyPr/>
        <a:lstStyle/>
        <a:p>
          <a:endParaRPr lang="zh-CN" altLang="en-US"/>
        </a:p>
      </dgm:t>
    </dgm:pt>
    <dgm:pt modelId="{BCAA9A4F-9D87-43DA-9B25-3EE8708A1B2F}">
      <dgm:prSet phldrT="[文本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计算量大</a:t>
          </a:r>
          <a:endParaRPr lang="zh-CN" altLang="en-US" dirty="0"/>
        </a:p>
      </dgm:t>
    </dgm:pt>
    <dgm:pt modelId="{436FD5D5-FE06-43B2-B76B-C684B93F53BC}" type="parTrans" cxnId="{8406DD02-081C-41E7-8236-88A683C30DCE}">
      <dgm:prSet/>
      <dgm:spPr/>
      <dgm:t>
        <a:bodyPr/>
        <a:lstStyle/>
        <a:p>
          <a:endParaRPr lang="zh-CN" altLang="en-US"/>
        </a:p>
      </dgm:t>
    </dgm:pt>
    <dgm:pt modelId="{11B9D891-7B27-4557-9ABC-2D360CFB3FE9}" type="sibTrans" cxnId="{8406DD02-081C-41E7-8236-88A683C30DCE}">
      <dgm:prSet/>
      <dgm:spPr/>
      <dgm:t>
        <a:bodyPr/>
        <a:lstStyle/>
        <a:p>
          <a:endParaRPr lang="zh-CN" altLang="en-US"/>
        </a:p>
      </dgm:t>
    </dgm:pt>
    <dgm:pt modelId="{8F9F5FBE-3A3D-4250-8AB1-A62673EA0AE8}">
      <dgm:prSet phldrT="[文本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距离不受限</a:t>
          </a:r>
          <a:endParaRPr lang="zh-CN" altLang="en-US" dirty="0"/>
        </a:p>
      </dgm:t>
    </dgm:pt>
    <dgm:pt modelId="{391839F7-F4B0-45EE-A01F-792BD2EDE7C2}" type="parTrans" cxnId="{154A3077-D69E-4FB0-9A72-EFF13AA3F4F2}">
      <dgm:prSet/>
      <dgm:spPr/>
      <dgm:t>
        <a:bodyPr/>
        <a:lstStyle/>
        <a:p>
          <a:endParaRPr lang="zh-CN" altLang="en-US"/>
        </a:p>
      </dgm:t>
    </dgm:pt>
    <dgm:pt modelId="{7A326D35-6E8F-431A-82B5-D7387633343D}" type="sibTrans" cxnId="{154A3077-D69E-4FB0-9A72-EFF13AA3F4F2}">
      <dgm:prSet/>
      <dgm:spPr/>
      <dgm:t>
        <a:bodyPr/>
        <a:lstStyle/>
        <a:p>
          <a:endParaRPr lang="zh-CN" altLang="en-US"/>
        </a:p>
      </dgm:t>
    </dgm:pt>
    <dgm:pt modelId="{13C55845-88C6-464A-932D-5E486368AC90}">
      <dgm:prSet phldrT="[文本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重建效果好</a:t>
          </a:r>
          <a:endParaRPr lang="zh-CN" altLang="en-US" dirty="0"/>
        </a:p>
      </dgm:t>
    </dgm:pt>
    <dgm:pt modelId="{CF53AE3D-DCC8-4B8B-BDE9-9EA6F912B5AE}" type="parTrans" cxnId="{EE97E542-A706-4559-95C6-CED0C24EA4F1}">
      <dgm:prSet/>
      <dgm:spPr/>
      <dgm:t>
        <a:bodyPr/>
        <a:lstStyle/>
        <a:p>
          <a:endParaRPr lang="zh-CN" altLang="en-US"/>
        </a:p>
      </dgm:t>
    </dgm:pt>
    <dgm:pt modelId="{B2B48EC1-FE20-4D0E-A5D2-C6600A02D30B}" type="sibTrans" cxnId="{EE97E542-A706-4559-95C6-CED0C24EA4F1}">
      <dgm:prSet/>
      <dgm:spPr/>
      <dgm:t>
        <a:bodyPr/>
        <a:lstStyle/>
        <a:p>
          <a:endParaRPr lang="zh-CN" altLang="en-US"/>
        </a:p>
      </dgm:t>
    </dgm:pt>
    <dgm:pt modelId="{811E3E40-82D3-4699-8805-561D369815D5}">
      <dgm:prSet phldrT="[文本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受日光干扰</a:t>
          </a:r>
          <a:endParaRPr lang="zh-CN" altLang="en-US" dirty="0"/>
        </a:p>
      </dgm:t>
    </dgm:pt>
    <dgm:pt modelId="{7F5B2E93-6165-48EA-8B30-ACB7EC77DA1E}" type="parTrans" cxnId="{6582B25F-4EEA-42B9-B4CC-4D139B9CDF14}">
      <dgm:prSet/>
      <dgm:spPr/>
      <dgm:t>
        <a:bodyPr/>
        <a:lstStyle/>
        <a:p>
          <a:endParaRPr lang="zh-CN" altLang="en-US"/>
        </a:p>
      </dgm:t>
    </dgm:pt>
    <dgm:pt modelId="{D9836E54-2D30-4460-9E58-4FF048CB9625}" type="sibTrans" cxnId="{6582B25F-4EEA-42B9-B4CC-4D139B9CDF14}">
      <dgm:prSet/>
      <dgm:spPr/>
      <dgm:t>
        <a:bodyPr/>
        <a:lstStyle/>
        <a:p>
          <a:endParaRPr lang="zh-CN" altLang="en-US"/>
        </a:p>
      </dgm:t>
    </dgm:pt>
    <dgm:pt modelId="{39499C48-4AB1-49A6-9671-D4555B1CAC3F}">
      <dgm:prSet phldrT="[文本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受材质干扰</a:t>
          </a:r>
          <a:endParaRPr lang="zh-CN" altLang="en-US" dirty="0"/>
        </a:p>
      </dgm:t>
    </dgm:pt>
    <dgm:pt modelId="{BBB8514A-A5AD-4B78-9D70-94022DF223A1}" type="parTrans" cxnId="{E6D2316C-902E-4CAD-9E73-1264F2EAA794}">
      <dgm:prSet/>
      <dgm:spPr/>
      <dgm:t>
        <a:bodyPr/>
        <a:lstStyle/>
        <a:p>
          <a:endParaRPr lang="zh-CN" altLang="en-US"/>
        </a:p>
      </dgm:t>
    </dgm:pt>
    <dgm:pt modelId="{922FBDAC-3B4C-40A0-9227-38D020556741}" type="sibTrans" cxnId="{E6D2316C-902E-4CAD-9E73-1264F2EAA794}">
      <dgm:prSet/>
      <dgm:spPr/>
      <dgm:t>
        <a:bodyPr/>
        <a:lstStyle/>
        <a:p>
          <a:endParaRPr lang="zh-CN" altLang="en-US"/>
        </a:p>
      </dgm:t>
    </dgm:pt>
    <dgm:pt modelId="{3FC6A06C-6ABC-47B2-9230-FFEFBE4BDC0C}" type="pres">
      <dgm:prSet presAssocID="{98CAE626-DE86-4D75-93E4-E811A1AD73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C4D5732-25EF-4A95-8D52-5A5440872E1A}" type="pres">
      <dgm:prSet presAssocID="{87511F1C-84C9-47D4-BCBF-75CE9B262342}" presName="compNode" presStyleCnt="0"/>
      <dgm:spPr/>
    </dgm:pt>
    <dgm:pt modelId="{42744D6B-1674-4B82-B585-4F5F5BBD3847}" type="pres">
      <dgm:prSet presAssocID="{87511F1C-84C9-47D4-BCBF-75CE9B262342}" presName="aNode" presStyleLbl="bgShp" presStyleIdx="0" presStyleCnt="3"/>
      <dgm:spPr/>
      <dgm:t>
        <a:bodyPr/>
        <a:lstStyle/>
        <a:p>
          <a:endParaRPr lang="zh-CN" altLang="en-US"/>
        </a:p>
      </dgm:t>
    </dgm:pt>
    <dgm:pt modelId="{F807ADCE-2EBC-4730-A2C1-D3252E93EAC5}" type="pres">
      <dgm:prSet presAssocID="{87511F1C-84C9-47D4-BCBF-75CE9B262342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70C6E15B-7B43-4B81-8D73-AA9A05F516E0}" type="pres">
      <dgm:prSet presAssocID="{87511F1C-84C9-47D4-BCBF-75CE9B262342}" presName="compChildNode" presStyleCnt="0"/>
      <dgm:spPr/>
    </dgm:pt>
    <dgm:pt modelId="{94FD32BE-CE47-4C46-A816-F3BAA54ECDE2}" type="pres">
      <dgm:prSet presAssocID="{87511F1C-84C9-47D4-BCBF-75CE9B262342}" presName="theInnerList" presStyleCnt="0"/>
      <dgm:spPr/>
    </dgm:pt>
    <dgm:pt modelId="{4AC3EC6E-308F-4DD3-9636-0E02D19D1A12}" type="pres">
      <dgm:prSet presAssocID="{0561D4AF-F7C7-44CE-8222-9461A4287D54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79DDD9-D082-4BDC-9844-E94295E2BD6B}" type="pres">
      <dgm:prSet presAssocID="{0561D4AF-F7C7-44CE-8222-9461A4287D54}" presName="aSpace2" presStyleCnt="0"/>
      <dgm:spPr/>
    </dgm:pt>
    <dgm:pt modelId="{26B5AF5F-140A-41F7-A860-A2579D51BA6A}" type="pres">
      <dgm:prSet presAssocID="{EE77B9AA-0F9C-4216-ADAE-121513B25C4C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A9E048-0EF8-4C0E-8271-DA7CD3D0AEC5}" type="pres">
      <dgm:prSet presAssocID="{EE77B9AA-0F9C-4216-ADAE-121513B25C4C}" presName="aSpace2" presStyleCnt="0"/>
      <dgm:spPr/>
    </dgm:pt>
    <dgm:pt modelId="{82281F6F-84D4-4359-BA93-12660CA5E866}" type="pres">
      <dgm:prSet presAssocID="{4610655C-1F9E-4677-BBAF-813B56FD8CFE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0BD24E-20C3-4CB8-9E03-EA801A1005CF}" type="pres">
      <dgm:prSet presAssocID="{4610655C-1F9E-4677-BBAF-813B56FD8CFE}" presName="aSpace2" presStyleCnt="0"/>
      <dgm:spPr/>
    </dgm:pt>
    <dgm:pt modelId="{69567C2F-F1B5-4048-891B-487CA00A5ADB}" type="pres">
      <dgm:prSet presAssocID="{241E612C-B239-4869-AAD9-28DF1500167C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572CA9-A581-4BF1-998F-0B3DAF6F4549}" type="pres">
      <dgm:prSet presAssocID="{87511F1C-84C9-47D4-BCBF-75CE9B262342}" presName="aSpace" presStyleCnt="0"/>
      <dgm:spPr/>
    </dgm:pt>
    <dgm:pt modelId="{F3EAFEF6-3C10-450E-B6BC-44901943E021}" type="pres">
      <dgm:prSet presAssocID="{16AC6DE5-9C0A-4432-A612-31ECA0FAF6B5}" presName="compNode" presStyleCnt="0"/>
      <dgm:spPr/>
    </dgm:pt>
    <dgm:pt modelId="{1C0DB92C-EC17-41B4-A92C-8F88235AA500}" type="pres">
      <dgm:prSet presAssocID="{16AC6DE5-9C0A-4432-A612-31ECA0FAF6B5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7C76C5F6-E5E4-4431-8732-D04A539EBEF4}" type="pres">
      <dgm:prSet presAssocID="{16AC6DE5-9C0A-4432-A612-31ECA0FAF6B5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42347342-6F53-499A-A235-D4CF4E6A1D4D}" type="pres">
      <dgm:prSet presAssocID="{16AC6DE5-9C0A-4432-A612-31ECA0FAF6B5}" presName="compChildNode" presStyleCnt="0"/>
      <dgm:spPr/>
    </dgm:pt>
    <dgm:pt modelId="{87EA0390-0C3D-4CDB-AAC0-CCA231BAC244}" type="pres">
      <dgm:prSet presAssocID="{16AC6DE5-9C0A-4432-A612-31ECA0FAF6B5}" presName="theInnerList" presStyleCnt="0"/>
      <dgm:spPr/>
    </dgm:pt>
    <dgm:pt modelId="{5955EADA-B6F2-42A9-8F25-80CDC0D30CC3}" type="pres">
      <dgm:prSet presAssocID="{3F48B7D5-6B11-4DEE-A667-41585FDE80C3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BFE29C-A0EC-4534-A5ED-01DA14265A4B}" type="pres">
      <dgm:prSet presAssocID="{3F48B7D5-6B11-4DEE-A667-41585FDE80C3}" presName="aSpace2" presStyleCnt="0"/>
      <dgm:spPr/>
    </dgm:pt>
    <dgm:pt modelId="{E942AB79-A99C-4B21-9A60-C5690BF4F55F}" type="pres">
      <dgm:prSet presAssocID="{8F9F5FBE-3A3D-4250-8AB1-A62673EA0AE8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F9B784-DA56-4F9C-952D-AB5A41C82E4E}" type="pres">
      <dgm:prSet presAssocID="{8F9F5FBE-3A3D-4250-8AB1-A62673EA0AE8}" presName="aSpace2" presStyleCnt="0"/>
      <dgm:spPr/>
    </dgm:pt>
    <dgm:pt modelId="{366A685F-01AE-4FF9-BEFA-63D9C4CA5469}" type="pres">
      <dgm:prSet presAssocID="{AFC57A78-F544-4C8E-9112-7CB332087D08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F53742-B645-43C1-80AA-10255E485550}" type="pres">
      <dgm:prSet presAssocID="{AFC57A78-F544-4C8E-9112-7CB332087D08}" presName="aSpace2" presStyleCnt="0"/>
      <dgm:spPr/>
    </dgm:pt>
    <dgm:pt modelId="{C573D1D2-CEC0-4FA4-B1A0-C08EC321769A}" type="pres">
      <dgm:prSet presAssocID="{BCAA9A4F-9D87-43DA-9B25-3EE8708A1B2F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320BB3-D987-43D6-86EC-14886512DE99}" type="pres">
      <dgm:prSet presAssocID="{16AC6DE5-9C0A-4432-A612-31ECA0FAF6B5}" presName="aSpace" presStyleCnt="0"/>
      <dgm:spPr/>
    </dgm:pt>
    <dgm:pt modelId="{3654A336-5487-4A36-961F-47EBDDAE7663}" type="pres">
      <dgm:prSet presAssocID="{0F0A0129-812B-4280-9300-60B411C0C9FF}" presName="compNode" presStyleCnt="0"/>
      <dgm:spPr/>
    </dgm:pt>
    <dgm:pt modelId="{1B70F503-7B5B-4A00-887C-370D629A7B09}" type="pres">
      <dgm:prSet presAssocID="{0F0A0129-812B-4280-9300-60B411C0C9FF}" presName="aNode" presStyleLbl="bgShp" presStyleIdx="2" presStyleCnt="3"/>
      <dgm:spPr/>
      <dgm:t>
        <a:bodyPr/>
        <a:lstStyle/>
        <a:p>
          <a:endParaRPr lang="zh-CN" altLang="en-US"/>
        </a:p>
      </dgm:t>
    </dgm:pt>
    <dgm:pt modelId="{FBB9D8D9-1267-426A-9171-FA368B922403}" type="pres">
      <dgm:prSet presAssocID="{0F0A0129-812B-4280-9300-60B411C0C9FF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1E0B02F9-7AAB-4257-9720-3ADD41FEEA80}" type="pres">
      <dgm:prSet presAssocID="{0F0A0129-812B-4280-9300-60B411C0C9FF}" presName="compChildNode" presStyleCnt="0"/>
      <dgm:spPr/>
    </dgm:pt>
    <dgm:pt modelId="{44E20410-6176-4F1E-9D05-555B503D4BDE}" type="pres">
      <dgm:prSet presAssocID="{0F0A0129-812B-4280-9300-60B411C0C9FF}" presName="theInnerList" presStyleCnt="0"/>
      <dgm:spPr/>
    </dgm:pt>
    <dgm:pt modelId="{63990867-B1BF-4E47-A908-02531E3168F5}" type="pres">
      <dgm:prSet presAssocID="{148956FA-36D8-44D0-9661-5FF888D46FE3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95FAFB-EE59-4451-9447-974B04801B51}" type="pres">
      <dgm:prSet presAssocID="{148956FA-36D8-44D0-9661-5FF888D46FE3}" presName="aSpace2" presStyleCnt="0"/>
      <dgm:spPr/>
    </dgm:pt>
    <dgm:pt modelId="{3E901A44-6D5C-455B-A31F-058C48D53CBC}" type="pres">
      <dgm:prSet presAssocID="{13C55845-88C6-464A-932D-5E486368AC90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78C9BA-5197-4AB4-A007-49F9F6AFD5FC}" type="pres">
      <dgm:prSet presAssocID="{13C55845-88C6-464A-932D-5E486368AC90}" presName="aSpace2" presStyleCnt="0"/>
      <dgm:spPr/>
    </dgm:pt>
    <dgm:pt modelId="{F1B90C69-414C-4FC1-BA39-E1266D6EDF22}" type="pres">
      <dgm:prSet presAssocID="{570000D6-350D-4F85-95B4-B171179D3841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9FF2F6-8990-402B-A3C5-CBBDE0DB8185}" type="pres">
      <dgm:prSet presAssocID="{570000D6-350D-4F85-95B4-B171179D3841}" presName="aSpace2" presStyleCnt="0"/>
      <dgm:spPr/>
    </dgm:pt>
    <dgm:pt modelId="{DB4784B6-725C-49C8-81D7-156479A1A108}" type="pres">
      <dgm:prSet presAssocID="{811E3E40-82D3-4699-8805-561D369815D5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90712F-EFCD-4786-A8C0-3ADBD765A449}" type="pres">
      <dgm:prSet presAssocID="{811E3E40-82D3-4699-8805-561D369815D5}" presName="aSpace2" presStyleCnt="0"/>
      <dgm:spPr/>
    </dgm:pt>
    <dgm:pt modelId="{126BC5DF-7A7B-4736-A8D2-719474122BD8}" type="pres">
      <dgm:prSet presAssocID="{39499C48-4AB1-49A6-9671-D4555B1CAC3F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B34D00-BA43-4181-ADD3-C514DC676715}" type="presOf" srcId="{87511F1C-84C9-47D4-BCBF-75CE9B262342}" destId="{42744D6B-1674-4B82-B585-4F5F5BBD3847}" srcOrd="0" destOrd="0" presId="urn:microsoft.com/office/officeart/2005/8/layout/lProcess2"/>
    <dgm:cxn modelId="{6169FDBF-CBDB-4DCE-82CD-8827D8D281EF}" type="presOf" srcId="{8F9F5FBE-3A3D-4250-8AB1-A62673EA0AE8}" destId="{E942AB79-A99C-4B21-9A60-C5690BF4F55F}" srcOrd="0" destOrd="0" presId="urn:microsoft.com/office/officeart/2005/8/layout/lProcess2"/>
    <dgm:cxn modelId="{5BFB33AB-257D-4EF9-8688-C3F5440488C5}" type="presOf" srcId="{811E3E40-82D3-4699-8805-561D369815D5}" destId="{DB4784B6-725C-49C8-81D7-156479A1A108}" srcOrd="0" destOrd="0" presId="urn:microsoft.com/office/officeart/2005/8/layout/lProcess2"/>
    <dgm:cxn modelId="{EE2921F3-2CA7-43B2-AEA2-7778AA6FD334}" srcId="{16AC6DE5-9C0A-4432-A612-31ECA0FAF6B5}" destId="{3F48B7D5-6B11-4DEE-A667-41585FDE80C3}" srcOrd="0" destOrd="0" parTransId="{90B06A2A-B0B6-4632-A567-64B805438BA5}" sibTransId="{998A40CD-57C0-4395-88E3-AF2DC0BEC3FB}"/>
    <dgm:cxn modelId="{415E3E88-A7C2-48B7-A6DB-476EF05F123B}" srcId="{0F0A0129-812B-4280-9300-60B411C0C9FF}" destId="{570000D6-350D-4F85-95B4-B171179D3841}" srcOrd="2" destOrd="0" parTransId="{65F2DFF8-99FA-47EA-81F8-AB6C36A554A7}" sibTransId="{8FFEBAD0-78E3-4987-9DB4-8F18EF54B01E}"/>
    <dgm:cxn modelId="{CF48190A-BE0C-4E0B-BC3E-C475474884E0}" srcId="{87511F1C-84C9-47D4-BCBF-75CE9B262342}" destId="{0561D4AF-F7C7-44CE-8222-9461A4287D54}" srcOrd="0" destOrd="0" parTransId="{BBB745E0-0ECB-4125-BDB7-FBA628985E79}" sibTransId="{E9A93E0B-59AF-4396-A6C0-2C716FC9B1D2}"/>
    <dgm:cxn modelId="{B8D4CDCA-CF22-4E5D-8F97-546DEC31C76B}" srcId="{98CAE626-DE86-4D75-93E4-E811A1AD73A5}" destId="{16AC6DE5-9C0A-4432-A612-31ECA0FAF6B5}" srcOrd="1" destOrd="0" parTransId="{40A454C3-3F6D-4756-A5ED-774DF8AA1E3E}" sibTransId="{24F34317-CFC5-4039-911E-D206A9108EFD}"/>
    <dgm:cxn modelId="{50659E06-C7C0-4BC8-BD20-90CAC2662F26}" type="presOf" srcId="{0F0A0129-812B-4280-9300-60B411C0C9FF}" destId="{FBB9D8D9-1267-426A-9171-FA368B922403}" srcOrd="1" destOrd="0" presId="urn:microsoft.com/office/officeart/2005/8/layout/lProcess2"/>
    <dgm:cxn modelId="{D78CE33A-24F0-42CE-B19D-81AA626CE9C1}" srcId="{87511F1C-84C9-47D4-BCBF-75CE9B262342}" destId="{4610655C-1F9E-4677-BBAF-813B56FD8CFE}" srcOrd="2" destOrd="0" parTransId="{9A78E10F-FF9C-45D0-B658-C2712C31B0C8}" sibTransId="{90293E5B-A950-49E8-B490-57D57344108B}"/>
    <dgm:cxn modelId="{2FA5EB90-708F-4802-B045-3D17234F3B91}" type="presOf" srcId="{4610655C-1F9E-4677-BBAF-813B56FD8CFE}" destId="{82281F6F-84D4-4359-BA93-12660CA5E866}" srcOrd="0" destOrd="0" presId="urn:microsoft.com/office/officeart/2005/8/layout/lProcess2"/>
    <dgm:cxn modelId="{D313B9A0-7D79-46D8-B537-47712898DF83}" srcId="{16AC6DE5-9C0A-4432-A612-31ECA0FAF6B5}" destId="{AFC57A78-F544-4C8E-9112-7CB332087D08}" srcOrd="2" destOrd="0" parTransId="{FE24E9FB-98C4-4695-AA99-E4E9C86C8BC4}" sibTransId="{FBC42685-7A37-4B1A-BCA1-46D809A6F3C9}"/>
    <dgm:cxn modelId="{BEDCB219-B4A4-4F63-8A1F-9193EAF0410E}" srcId="{87511F1C-84C9-47D4-BCBF-75CE9B262342}" destId="{241E612C-B239-4869-AAD9-28DF1500167C}" srcOrd="3" destOrd="0" parTransId="{BD83324F-3CC6-430D-8978-BCDEE253A30D}" sibTransId="{2674CE19-1728-4322-8111-B3270B83CB19}"/>
    <dgm:cxn modelId="{71C3DF94-7E61-4C54-9F93-B0F1E5305731}" srcId="{87511F1C-84C9-47D4-BCBF-75CE9B262342}" destId="{EE77B9AA-0F9C-4216-ADAE-121513B25C4C}" srcOrd="1" destOrd="0" parTransId="{DEF17A75-D64C-422E-B7D0-E55EA8D97F1A}" sibTransId="{66DF2018-57FF-4944-8B1B-29520388A4FF}"/>
    <dgm:cxn modelId="{8A263FF1-5253-4FC3-87FE-64BBB55E241F}" srcId="{98CAE626-DE86-4D75-93E4-E811A1AD73A5}" destId="{87511F1C-84C9-47D4-BCBF-75CE9B262342}" srcOrd="0" destOrd="0" parTransId="{7D5CF165-8B6D-4A6D-B9CB-BCF6F388467B}" sibTransId="{FA79B4B3-A9E3-4182-B89C-2786672D221B}"/>
    <dgm:cxn modelId="{8D587F42-FFD2-4BEB-9D62-01DE9346A10B}" srcId="{0F0A0129-812B-4280-9300-60B411C0C9FF}" destId="{148956FA-36D8-44D0-9661-5FF888D46FE3}" srcOrd="0" destOrd="0" parTransId="{BA30CD93-E749-4DEB-A585-67A028AD78C8}" sibTransId="{7F34663A-699B-4F05-9706-E375A9C087DC}"/>
    <dgm:cxn modelId="{D317A4CD-5769-4A97-971F-8F94DA101C6A}" type="presOf" srcId="{16AC6DE5-9C0A-4432-A612-31ECA0FAF6B5}" destId="{1C0DB92C-EC17-41B4-A92C-8F88235AA500}" srcOrd="0" destOrd="0" presId="urn:microsoft.com/office/officeart/2005/8/layout/lProcess2"/>
    <dgm:cxn modelId="{B597F089-9137-422A-A42B-B8CE8936F3DB}" type="presOf" srcId="{87511F1C-84C9-47D4-BCBF-75CE9B262342}" destId="{F807ADCE-2EBC-4730-A2C1-D3252E93EAC5}" srcOrd="1" destOrd="0" presId="urn:microsoft.com/office/officeart/2005/8/layout/lProcess2"/>
    <dgm:cxn modelId="{B825A2DE-DB42-46A3-91C3-1901E33F448C}" type="presOf" srcId="{98CAE626-DE86-4D75-93E4-E811A1AD73A5}" destId="{3FC6A06C-6ABC-47B2-9230-FFEFBE4BDC0C}" srcOrd="0" destOrd="0" presId="urn:microsoft.com/office/officeart/2005/8/layout/lProcess2"/>
    <dgm:cxn modelId="{E26881ED-037D-4E90-9550-1DA8E7B86DC8}" type="presOf" srcId="{241E612C-B239-4869-AAD9-28DF1500167C}" destId="{69567C2F-F1B5-4048-891B-487CA00A5ADB}" srcOrd="0" destOrd="0" presId="urn:microsoft.com/office/officeart/2005/8/layout/lProcess2"/>
    <dgm:cxn modelId="{6582B25F-4EEA-42B9-B4CC-4D139B9CDF14}" srcId="{0F0A0129-812B-4280-9300-60B411C0C9FF}" destId="{811E3E40-82D3-4699-8805-561D369815D5}" srcOrd="3" destOrd="0" parTransId="{7F5B2E93-6165-48EA-8B30-ACB7EC77DA1E}" sibTransId="{D9836E54-2D30-4460-9E58-4FF048CB9625}"/>
    <dgm:cxn modelId="{C4EBF324-0BB8-4D85-A2AA-BCB075F97302}" type="presOf" srcId="{148956FA-36D8-44D0-9661-5FF888D46FE3}" destId="{63990867-B1BF-4E47-A908-02531E3168F5}" srcOrd="0" destOrd="0" presId="urn:microsoft.com/office/officeart/2005/8/layout/lProcess2"/>
    <dgm:cxn modelId="{154A3077-D69E-4FB0-9A72-EFF13AA3F4F2}" srcId="{16AC6DE5-9C0A-4432-A612-31ECA0FAF6B5}" destId="{8F9F5FBE-3A3D-4250-8AB1-A62673EA0AE8}" srcOrd="1" destOrd="0" parTransId="{391839F7-F4B0-45EE-A01F-792BD2EDE7C2}" sibTransId="{7A326D35-6E8F-431A-82B5-D7387633343D}"/>
    <dgm:cxn modelId="{EFF78AE0-734B-4161-848D-1A970AB27230}" type="presOf" srcId="{16AC6DE5-9C0A-4432-A612-31ECA0FAF6B5}" destId="{7C76C5F6-E5E4-4431-8732-D04A539EBEF4}" srcOrd="1" destOrd="0" presId="urn:microsoft.com/office/officeart/2005/8/layout/lProcess2"/>
    <dgm:cxn modelId="{BD9F8DFC-5EAF-471B-A22C-90D3C0488455}" type="presOf" srcId="{EE77B9AA-0F9C-4216-ADAE-121513B25C4C}" destId="{26B5AF5F-140A-41F7-A860-A2579D51BA6A}" srcOrd="0" destOrd="0" presId="urn:microsoft.com/office/officeart/2005/8/layout/lProcess2"/>
    <dgm:cxn modelId="{5067BEE9-DB59-4A50-A3F8-43A2E2E8689B}" type="presOf" srcId="{0F0A0129-812B-4280-9300-60B411C0C9FF}" destId="{1B70F503-7B5B-4A00-887C-370D629A7B09}" srcOrd="0" destOrd="0" presId="urn:microsoft.com/office/officeart/2005/8/layout/lProcess2"/>
    <dgm:cxn modelId="{EE97E542-A706-4559-95C6-CED0C24EA4F1}" srcId="{0F0A0129-812B-4280-9300-60B411C0C9FF}" destId="{13C55845-88C6-464A-932D-5E486368AC90}" srcOrd="1" destOrd="0" parTransId="{CF53AE3D-DCC8-4B8B-BDE9-9EA6F912B5AE}" sibTransId="{B2B48EC1-FE20-4D0E-A5D2-C6600A02D30B}"/>
    <dgm:cxn modelId="{6F557D50-A4D5-42C5-90F1-ADA33C8F4A82}" type="presOf" srcId="{3F48B7D5-6B11-4DEE-A667-41585FDE80C3}" destId="{5955EADA-B6F2-42A9-8F25-80CDC0D30CC3}" srcOrd="0" destOrd="0" presId="urn:microsoft.com/office/officeart/2005/8/layout/lProcess2"/>
    <dgm:cxn modelId="{40708201-27E8-4E8B-A294-2C268FF42A92}" type="presOf" srcId="{39499C48-4AB1-49A6-9671-D4555B1CAC3F}" destId="{126BC5DF-7A7B-4736-A8D2-719474122BD8}" srcOrd="0" destOrd="0" presId="urn:microsoft.com/office/officeart/2005/8/layout/lProcess2"/>
    <dgm:cxn modelId="{B87409F3-B755-4CD4-B54C-961EAAE86AFC}" type="presOf" srcId="{0561D4AF-F7C7-44CE-8222-9461A4287D54}" destId="{4AC3EC6E-308F-4DD3-9636-0E02D19D1A12}" srcOrd="0" destOrd="0" presId="urn:microsoft.com/office/officeart/2005/8/layout/lProcess2"/>
    <dgm:cxn modelId="{C162DB60-B878-4B0C-8C61-1433197F54AA}" srcId="{98CAE626-DE86-4D75-93E4-E811A1AD73A5}" destId="{0F0A0129-812B-4280-9300-60B411C0C9FF}" srcOrd="2" destOrd="0" parTransId="{DF1B8660-1298-4B92-AC4F-BCA087D50040}" sibTransId="{13367D6C-DF64-4215-B932-562AE763BE24}"/>
    <dgm:cxn modelId="{E6D2316C-902E-4CAD-9E73-1264F2EAA794}" srcId="{0F0A0129-812B-4280-9300-60B411C0C9FF}" destId="{39499C48-4AB1-49A6-9671-D4555B1CAC3F}" srcOrd="4" destOrd="0" parTransId="{BBB8514A-A5AD-4B78-9D70-94022DF223A1}" sibTransId="{922FBDAC-3B4C-40A0-9227-38D020556741}"/>
    <dgm:cxn modelId="{7F10897B-EADD-4F31-8A9F-5688072ABB88}" type="presOf" srcId="{AFC57A78-F544-4C8E-9112-7CB332087D08}" destId="{366A685F-01AE-4FF9-BEFA-63D9C4CA5469}" srcOrd="0" destOrd="0" presId="urn:microsoft.com/office/officeart/2005/8/layout/lProcess2"/>
    <dgm:cxn modelId="{15B7A7C1-9F7F-4F51-B8F7-E38EBDB3B91D}" type="presOf" srcId="{13C55845-88C6-464A-932D-5E486368AC90}" destId="{3E901A44-6D5C-455B-A31F-058C48D53CBC}" srcOrd="0" destOrd="0" presId="urn:microsoft.com/office/officeart/2005/8/layout/lProcess2"/>
    <dgm:cxn modelId="{A9FF2C1D-97CF-40C1-ACAB-1FD116972F41}" type="presOf" srcId="{570000D6-350D-4F85-95B4-B171179D3841}" destId="{F1B90C69-414C-4FC1-BA39-E1266D6EDF22}" srcOrd="0" destOrd="0" presId="urn:microsoft.com/office/officeart/2005/8/layout/lProcess2"/>
    <dgm:cxn modelId="{8406DD02-081C-41E7-8236-88A683C30DCE}" srcId="{16AC6DE5-9C0A-4432-A612-31ECA0FAF6B5}" destId="{BCAA9A4F-9D87-43DA-9B25-3EE8708A1B2F}" srcOrd="3" destOrd="0" parTransId="{436FD5D5-FE06-43B2-B76B-C684B93F53BC}" sibTransId="{11B9D891-7B27-4557-9ABC-2D360CFB3FE9}"/>
    <dgm:cxn modelId="{CC4CA090-0A30-4AFE-86FE-11A55C865E98}" type="presOf" srcId="{BCAA9A4F-9D87-43DA-9B25-3EE8708A1B2F}" destId="{C573D1D2-CEC0-4FA4-B1A0-C08EC321769A}" srcOrd="0" destOrd="0" presId="urn:microsoft.com/office/officeart/2005/8/layout/lProcess2"/>
    <dgm:cxn modelId="{AE872D69-CA07-4D61-A285-47B425975735}" type="presParOf" srcId="{3FC6A06C-6ABC-47B2-9230-FFEFBE4BDC0C}" destId="{7C4D5732-25EF-4A95-8D52-5A5440872E1A}" srcOrd="0" destOrd="0" presId="urn:microsoft.com/office/officeart/2005/8/layout/lProcess2"/>
    <dgm:cxn modelId="{7B94C587-C676-4FEF-919F-1C3B66DEB636}" type="presParOf" srcId="{7C4D5732-25EF-4A95-8D52-5A5440872E1A}" destId="{42744D6B-1674-4B82-B585-4F5F5BBD3847}" srcOrd="0" destOrd="0" presId="urn:microsoft.com/office/officeart/2005/8/layout/lProcess2"/>
    <dgm:cxn modelId="{0CD2F3EE-E3D2-4D3A-94E6-81ECB8B14B10}" type="presParOf" srcId="{7C4D5732-25EF-4A95-8D52-5A5440872E1A}" destId="{F807ADCE-2EBC-4730-A2C1-D3252E93EAC5}" srcOrd="1" destOrd="0" presId="urn:microsoft.com/office/officeart/2005/8/layout/lProcess2"/>
    <dgm:cxn modelId="{2F398945-B9D0-4833-A3D2-95F0B1B72E64}" type="presParOf" srcId="{7C4D5732-25EF-4A95-8D52-5A5440872E1A}" destId="{70C6E15B-7B43-4B81-8D73-AA9A05F516E0}" srcOrd="2" destOrd="0" presId="urn:microsoft.com/office/officeart/2005/8/layout/lProcess2"/>
    <dgm:cxn modelId="{023242F1-375F-484B-9781-41B95880B6F6}" type="presParOf" srcId="{70C6E15B-7B43-4B81-8D73-AA9A05F516E0}" destId="{94FD32BE-CE47-4C46-A816-F3BAA54ECDE2}" srcOrd="0" destOrd="0" presId="urn:microsoft.com/office/officeart/2005/8/layout/lProcess2"/>
    <dgm:cxn modelId="{E90D47C4-A613-4B4F-822F-90424784BC63}" type="presParOf" srcId="{94FD32BE-CE47-4C46-A816-F3BAA54ECDE2}" destId="{4AC3EC6E-308F-4DD3-9636-0E02D19D1A12}" srcOrd="0" destOrd="0" presId="urn:microsoft.com/office/officeart/2005/8/layout/lProcess2"/>
    <dgm:cxn modelId="{836A9FBC-3008-4277-AD56-3242D6B9921B}" type="presParOf" srcId="{94FD32BE-CE47-4C46-A816-F3BAA54ECDE2}" destId="{AD79DDD9-D082-4BDC-9844-E94295E2BD6B}" srcOrd="1" destOrd="0" presId="urn:microsoft.com/office/officeart/2005/8/layout/lProcess2"/>
    <dgm:cxn modelId="{67DB23CF-D510-4C7F-9C17-52DD5A8C3C8A}" type="presParOf" srcId="{94FD32BE-CE47-4C46-A816-F3BAA54ECDE2}" destId="{26B5AF5F-140A-41F7-A860-A2579D51BA6A}" srcOrd="2" destOrd="0" presId="urn:microsoft.com/office/officeart/2005/8/layout/lProcess2"/>
    <dgm:cxn modelId="{1F1DA83D-C184-4387-804C-9C02DAAB8DE7}" type="presParOf" srcId="{94FD32BE-CE47-4C46-A816-F3BAA54ECDE2}" destId="{B5A9E048-0EF8-4C0E-8271-DA7CD3D0AEC5}" srcOrd="3" destOrd="0" presId="urn:microsoft.com/office/officeart/2005/8/layout/lProcess2"/>
    <dgm:cxn modelId="{B98353FA-6340-44A4-B3F9-0BAC936B65BA}" type="presParOf" srcId="{94FD32BE-CE47-4C46-A816-F3BAA54ECDE2}" destId="{82281F6F-84D4-4359-BA93-12660CA5E866}" srcOrd="4" destOrd="0" presId="urn:microsoft.com/office/officeart/2005/8/layout/lProcess2"/>
    <dgm:cxn modelId="{E7B8719E-AD68-4663-BFC6-1B06E5C37856}" type="presParOf" srcId="{94FD32BE-CE47-4C46-A816-F3BAA54ECDE2}" destId="{610BD24E-20C3-4CB8-9E03-EA801A1005CF}" srcOrd="5" destOrd="0" presId="urn:microsoft.com/office/officeart/2005/8/layout/lProcess2"/>
    <dgm:cxn modelId="{0DE9358A-5219-4067-A543-56F84C036EE5}" type="presParOf" srcId="{94FD32BE-CE47-4C46-A816-F3BAA54ECDE2}" destId="{69567C2F-F1B5-4048-891B-487CA00A5ADB}" srcOrd="6" destOrd="0" presId="urn:microsoft.com/office/officeart/2005/8/layout/lProcess2"/>
    <dgm:cxn modelId="{4A333A82-522A-4AC8-BB39-213330DFCCF5}" type="presParOf" srcId="{3FC6A06C-6ABC-47B2-9230-FFEFBE4BDC0C}" destId="{9B572CA9-A581-4BF1-998F-0B3DAF6F4549}" srcOrd="1" destOrd="0" presId="urn:microsoft.com/office/officeart/2005/8/layout/lProcess2"/>
    <dgm:cxn modelId="{2D712838-1FA7-4165-B0E6-DDA22ED22E34}" type="presParOf" srcId="{3FC6A06C-6ABC-47B2-9230-FFEFBE4BDC0C}" destId="{F3EAFEF6-3C10-450E-B6BC-44901943E021}" srcOrd="2" destOrd="0" presId="urn:microsoft.com/office/officeart/2005/8/layout/lProcess2"/>
    <dgm:cxn modelId="{C29E4798-5ECC-42DB-92F8-3F07566DB782}" type="presParOf" srcId="{F3EAFEF6-3C10-450E-B6BC-44901943E021}" destId="{1C0DB92C-EC17-41B4-A92C-8F88235AA500}" srcOrd="0" destOrd="0" presId="urn:microsoft.com/office/officeart/2005/8/layout/lProcess2"/>
    <dgm:cxn modelId="{8E442ED7-8FBF-46BD-A970-9BD098E20D49}" type="presParOf" srcId="{F3EAFEF6-3C10-450E-B6BC-44901943E021}" destId="{7C76C5F6-E5E4-4431-8732-D04A539EBEF4}" srcOrd="1" destOrd="0" presId="urn:microsoft.com/office/officeart/2005/8/layout/lProcess2"/>
    <dgm:cxn modelId="{0D18CFE4-F958-433B-94E6-109C973D5DD1}" type="presParOf" srcId="{F3EAFEF6-3C10-450E-B6BC-44901943E021}" destId="{42347342-6F53-499A-A235-D4CF4E6A1D4D}" srcOrd="2" destOrd="0" presId="urn:microsoft.com/office/officeart/2005/8/layout/lProcess2"/>
    <dgm:cxn modelId="{E2591BAC-FABE-4501-91B1-39944FC4AD49}" type="presParOf" srcId="{42347342-6F53-499A-A235-D4CF4E6A1D4D}" destId="{87EA0390-0C3D-4CDB-AAC0-CCA231BAC244}" srcOrd="0" destOrd="0" presId="urn:microsoft.com/office/officeart/2005/8/layout/lProcess2"/>
    <dgm:cxn modelId="{89F42862-1934-4715-9615-7B57649AC8C8}" type="presParOf" srcId="{87EA0390-0C3D-4CDB-AAC0-CCA231BAC244}" destId="{5955EADA-B6F2-42A9-8F25-80CDC0D30CC3}" srcOrd="0" destOrd="0" presId="urn:microsoft.com/office/officeart/2005/8/layout/lProcess2"/>
    <dgm:cxn modelId="{2B5EA5C8-78FA-47C2-94E0-0A84D22C6974}" type="presParOf" srcId="{87EA0390-0C3D-4CDB-AAC0-CCA231BAC244}" destId="{0DBFE29C-A0EC-4534-A5ED-01DA14265A4B}" srcOrd="1" destOrd="0" presId="urn:microsoft.com/office/officeart/2005/8/layout/lProcess2"/>
    <dgm:cxn modelId="{20D47A4F-A075-47F0-B75D-DE2855A14336}" type="presParOf" srcId="{87EA0390-0C3D-4CDB-AAC0-CCA231BAC244}" destId="{E942AB79-A99C-4B21-9A60-C5690BF4F55F}" srcOrd="2" destOrd="0" presId="urn:microsoft.com/office/officeart/2005/8/layout/lProcess2"/>
    <dgm:cxn modelId="{23DF9C7D-E530-46A6-A01A-87CDD38B410C}" type="presParOf" srcId="{87EA0390-0C3D-4CDB-AAC0-CCA231BAC244}" destId="{58F9B784-DA56-4F9C-952D-AB5A41C82E4E}" srcOrd="3" destOrd="0" presId="urn:microsoft.com/office/officeart/2005/8/layout/lProcess2"/>
    <dgm:cxn modelId="{1988238A-5ED0-46DC-990F-66EE3D38DE95}" type="presParOf" srcId="{87EA0390-0C3D-4CDB-AAC0-CCA231BAC244}" destId="{366A685F-01AE-4FF9-BEFA-63D9C4CA5469}" srcOrd="4" destOrd="0" presId="urn:microsoft.com/office/officeart/2005/8/layout/lProcess2"/>
    <dgm:cxn modelId="{7E3B1194-ECB8-4A67-A11B-7E6677BEE8D0}" type="presParOf" srcId="{87EA0390-0C3D-4CDB-AAC0-CCA231BAC244}" destId="{78F53742-B645-43C1-80AA-10255E485550}" srcOrd="5" destOrd="0" presId="urn:microsoft.com/office/officeart/2005/8/layout/lProcess2"/>
    <dgm:cxn modelId="{467806AB-E049-4D5E-AAB4-103E8C04B149}" type="presParOf" srcId="{87EA0390-0C3D-4CDB-AAC0-CCA231BAC244}" destId="{C573D1D2-CEC0-4FA4-B1A0-C08EC321769A}" srcOrd="6" destOrd="0" presId="urn:microsoft.com/office/officeart/2005/8/layout/lProcess2"/>
    <dgm:cxn modelId="{D5196733-CE5D-4DFE-BFD4-936C33855AB6}" type="presParOf" srcId="{3FC6A06C-6ABC-47B2-9230-FFEFBE4BDC0C}" destId="{9A320BB3-D987-43D6-86EC-14886512DE99}" srcOrd="3" destOrd="0" presId="urn:microsoft.com/office/officeart/2005/8/layout/lProcess2"/>
    <dgm:cxn modelId="{DCBE57E6-55E2-47FE-ABE7-0DF2CA174AE1}" type="presParOf" srcId="{3FC6A06C-6ABC-47B2-9230-FFEFBE4BDC0C}" destId="{3654A336-5487-4A36-961F-47EBDDAE7663}" srcOrd="4" destOrd="0" presId="urn:microsoft.com/office/officeart/2005/8/layout/lProcess2"/>
    <dgm:cxn modelId="{AB931FB5-F6D2-4794-9D67-0AEA7B44682C}" type="presParOf" srcId="{3654A336-5487-4A36-961F-47EBDDAE7663}" destId="{1B70F503-7B5B-4A00-887C-370D629A7B09}" srcOrd="0" destOrd="0" presId="urn:microsoft.com/office/officeart/2005/8/layout/lProcess2"/>
    <dgm:cxn modelId="{5C7F1E16-7B11-43CA-A852-E3333BDDB60C}" type="presParOf" srcId="{3654A336-5487-4A36-961F-47EBDDAE7663}" destId="{FBB9D8D9-1267-426A-9171-FA368B922403}" srcOrd="1" destOrd="0" presId="urn:microsoft.com/office/officeart/2005/8/layout/lProcess2"/>
    <dgm:cxn modelId="{92932404-F153-4333-92F0-1F8F1C5A0A7A}" type="presParOf" srcId="{3654A336-5487-4A36-961F-47EBDDAE7663}" destId="{1E0B02F9-7AAB-4257-9720-3ADD41FEEA80}" srcOrd="2" destOrd="0" presId="urn:microsoft.com/office/officeart/2005/8/layout/lProcess2"/>
    <dgm:cxn modelId="{81123E30-DE30-41F1-BEF8-BA8A9FAB0476}" type="presParOf" srcId="{1E0B02F9-7AAB-4257-9720-3ADD41FEEA80}" destId="{44E20410-6176-4F1E-9D05-555B503D4BDE}" srcOrd="0" destOrd="0" presId="urn:microsoft.com/office/officeart/2005/8/layout/lProcess2"/>
    <dgm:cxn modelId="{8A1EF06E-1BDB-4777-824F-F17C6D166A31}" type="presParOf" srcId="{44E20410-6176-4F1E-9D05-555B503D4BDE}" destId="{63990867-B1BF-4E47-A908-02531E3168F5}" srcOrd="0" destOrd="0" presId="urn:microsoft.com/office/officeart/2005/8/layout/lProcess2"/>
    <dgm:cxn modelId="{D0699C41-89A8-4237-BC98-B9805CE2D278}" type="presParOf" srcId="{44E20410-6176-4F1E-9D05-555B503D4BDE}" destId="{B995FAFB-EE59-4451-9447-974B04801B51}" srcOrd="1" destOrd="0" presId="urn:microsoft.com/office/officeart/2005/8/layout/lProcess2"/>
    <dgm:cxn modelId="{BE53EFD5-90CF-412F-AD0D-9A95D9829998}" type="presParOf" srcId="{44E20410-6176-4F1E-9D05-555B503D4BDE}" destId="{3E901A44-6D5C-455B-A31F-058C48D53CBC}" srcOrd="2" destOrd="0" presId="urn:microsoft.com/office/officeart/2005/8/layout/lProcess2"/>
    <dgm:cxn modelId="{A663A9BE-932F-4CA0-8CDE-43F0C64503BC}" type="presParOf" srcId="{44E20410-6176-4F1E-9D05-555B503D4BDE}" destId="{1E78C9BA-5197-4AB4-A007-49F9F6AFD5FC}" srcOrd="3" destOrd="0" presId="urn:microsoft.com/office/officeart/2005/8/layout/lProcess2"/>
    <dgm:cxn modelId="{CB225959-F171-4C99-BBB1-46A56140468C}" type="presParOf" srcId="{44E20410-6176-4F1E-9D05-555B503D4BDE}" destId="{F1B90C69-414C-4FC1-BA39-E1266D6EDF22}" srcOrd="4" destOrd="0" presId="urn:microsoft.com/office/officeart/2005/8/layout/lProcess2"/>
    <dgm:cxn modelId="{C1A632B6-95FB-426F-B28E-6E9CE043FE6D}" type="presParOf" srcId="{44E20410-6176-4F1E-9D05-555B503D4BDE}" destId="{7F9FF2F6-8990-402B-A3C5-CBBDE0DB8185}" srcOrd="5" destOrd="0" presId="urn:microsoft.com/office/officeart/2005/8/layout/lProcess2"/>
    <dgm:cxn modelId="{69517416-098C-41E1-9A28-62FEEE4DF9C3}" type="presParOf" srcId="{44E20410-6176-4F1E-9D05-555B503D4BDE}" destId="{DB4784B6-725C-49C8-81D7-156479A1A108}" srcOrd="6" destOrd="0" presId="urn:microsoft.com/office/officeart/2005/8/layout/lProcess2"/>
    <dgm:cxn modelId="{AD9AEC45-FA1A-4AD0-B237-094B1341793C}" type="presParOf" srcId="{44E20410-6176-4F1E-9D05-555B503D4BDE}" destId="{3B90712F-EFCD-4786-A8C0-3ADBD765A449}" srcOrd="7" destOrd="0" presId="urn:microsoft.com/office/officeart/2005/8/layout/lProcess2"/>
    <dgm:cxn modelId="{1FACFDA6-4063-4106-8CE5-B8395B481D54}" type="presParOf" srcId="{44E20410-6176-4F1E-9D05-555B503D4BDE}" destId="{126BC5DF-7A7B-4736-A8D2-719474122BD8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44D6B-1674-4B82-B585-4F5F5BBD3847}">
      <dsp:nvSpPr>
        <dsp:cNvPr id="0" name=""/>
        <dsp:cNvSpPr/>
      </dsp:nvSpPr>
      <dsp:spPr>
        <a:xfrm>
          <a:off x="962" y="0"/>
          <a:ext cx="2503103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/>
            <a:t>单目</a:t>
          </a:r>
          <a:endParaRPr lang="zh-CN" altLang="en-US" sz="4800" kern="1200" dirty="0"/>
        </a:p>
      </dsp:txBody>
      <dsp:txXfrm>
        <a:off x="962" y="0"/>
        <a:ext cx="2503103" cy="1305401"/>
      </dsp:txXfrm>
    </dsp:sp>
    <dsp:sp modelId="{4AC3EC6E-308F-4DD3-9636-0E02D19D1A12}">
      <dsp:nvSpPr>
        <dsp:cNvPr id="0" name=""/>
        <dsp:cNvSpPr/>
      </dsp:nvSpPr>
      <dsp:spPr>
        <a:xfrm>
          <a:off x="251273" y="1305507"/>
          <a:ext cx="2002482" cy="63389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成本低</a:t>
          </a:r>
          <a:endParaRPr lang="zh-CN" altLang="en-US" sz="2000" kern="1200" dirty="0"/>
        </a:p>
      </dsp:txBody>
      <dsp:txXfrm>
        <a:off x="269839" y="1324073"/>
        <a:ext cx="1965350" cy="596765"/>
      </dsp:txXfrm>
    </dsp:sp>
    <dsp:sp modelId="{26B5AF5F-140A-41F7-A860-A2579D51BA6A}">
      <dsp:nvSpPr>
        <dsp:cNvPr id="0" name=""/>
        <dsp:cNvSpPr/>
      </dsp:nvSpPr>
      <dsp:spPr>
        <a:xfrm>
          <a:off x="251273" y="2036927"/>
          <a:ext cx="2002482" cy="63389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距离不受限</a:t>
          </a:r>
          <a:endParaRPr lang="zh-CN" altLang="en-US" sz="2000" kern="1200" dirty="0"/>
        </a:p>
      </dsp:txBody>
      <dsp:txXfrm>
        <a:off x="269839" y="2055493"/>
        <a:ext cx="1965350" cy="596765"/>
      </dsp:txXfrm>
    </dsp:sp>
    <dsp:sp modelId="{82281F6F-84D4-4359-BA93-12660CA5E866}">
      <dsp:nvSpPr>
        <dsp:cNvPr id="0" name=""/>
        <dsp:cNvSpPr/>
      </dsp:nvSpPr>
      <dsp:spPr>
        <a:xfrm>
          <a:off x="251273" y="2768347"/>
          <a:ext cx="2002482" cy="6338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尺度不确定性</a:t>
          </a:r>
          <a:endParaRPr lang="zh-CN" altLang="en-US" sz="2000" kern="1200" dirty="0"/>
        </a:p>
      </dsp:txBody>
      <dsp:txXfrm>
        <a:off x="269839" y="2786913"/>
        <a:ext cx="1965350" cy="596765"/>
      </dsp:txXfrm>
    </dsp:sp>
    <dsp:sp modelId="{69567C2F-F1B5-4048-891B-487CA00A5ADB}">
      <dsp:nvSpPr>
        <dsp:cNvPr id="0" name=""/>
        <dsp:cNvSpPr/>
      </dsp:nvSpPr>
      <dsp:spPr>
        <a:xfrm>
          <a:off x="251273" y="3499767"/>
          <a:ext cx="2002482" cy="6338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初始化问题</a:t>
          </a:r>
          <a:endParaRPr lang="zh-CN" altLang="en-US" sz="2000" kern="1200" dirty="0"/>
        </a:p>
      </dsp:txBody>
      <dsp:txXfrm>
        <a:off x="269839" y="3518333"/>
        <a:ext cx="1965350" cy="596765"/>
      </dsp:txXfrm>
    </dsp:sp>
    <dsp:sp modelId="{1C0DB92C-EC17-41B4-A92C-8F88235AA500}">
      <dsp:nvSpPr>
        <dsp:cNvPr id="0" name=""/>
        <dsp:cNvSpPr/>
      </dsp:nvSpPr>
      <dsp:spPr>
        <a:xfrm>
          <a:off x="2691798" y="0"/>
          <a:ext cx="2503103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 smtClean="0"/>
            <a:t>双目</a:t>
          </a:r>
          <a:endParaRPr lang="zh-CN" altLang="en-US" sz="4800" kern="1200" dirty="0"/>
        </a:p>
      </dsp:txBody>
      <dsp:txXfrm>
        <a:off x="2691798" y="0"/>
        <a:ext cx="2503103" cy="1305401"/>
      </dsp:txXfrm>
    </dsp:sp>
    <dsp:sp modelId="{5955EADA-B6F2-42A9-8F25-80CDC0D30CC3}">
      <dsp:nvSpPr>
        <dsp:cNvPr id="0" name=""/>
        <dsp:cNvSpPr/>
      </dsp:nvSpPr>
      <dsp:spPr>
        <a:xfrm>
          <a:off x="2942108" y="1305507"/>
          <a:ext cx="2002482" cy="63389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计算深度</a:t>
          </a:r>
          <a:endParaRPr lang="zh-CN" altLang="en-US" sz="2000" kern="1200" dirty="0"/>
        </a:p>
      </dsp:txBody>
      <dsp:txXfrm>
        <a:off x="2960674" y="1324073"/>
        <a:ext cx="1965350" cy="596765"/>
      </dsp:txXfrm>
    </dsp:sp>
    <dsp:sp modelId="{E942AB79-A99C-4B21-9A60-C5690BF4F55F}">
      <dsp:nvSpPr>
        <dsp:cNvPr id="0" name=""/>
        <dsp:cNvSpPr/>
      </dsp:nvSpPr>
      <dsp:spPr>
        <a:xfrm>
          <a:off x="2942108" y="2036927"/>
          <a:ext cx="2002482" cy="63389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距离不受限</a:t>
          </a:r>
          <a:endParaRPr lang="zh-CN" altLang="en-US" sz="2000" kern="1200" dirty="0"/>
        </a:p>
      </dsp:txBody>
      <dsp:txXfrm>
        <a:off x="2960674" y="2055493"/>
        <a:ext cx="1965350" cy="596765"/>
      </dsp:txXfrm>
    </dsp:sp>
    <dsp:sp modelId="{366A685F-01AE-4FF9-BEFA-63D9C4CA5469}">
      <dsp:nvSpPr>
        <dsp:cNvPr id="0" name=""/>
        <dsp:cNvSpPr/>
      </dsp:nvSpPr>
      <dsp:spPr>
        <a:xfrm>
          <a:off x="2942108" y="2768347"/>
          <a:ext cx="2002482" cy="6338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配置复杂</a:t>
          </a:r>
          <a:endParaRPr lang="zh-CN" altLang="en-US" sz="2000" kern="1200" dirty="0"/>
        </a:p>
      </dsp:txBody>
      <dsp:txXfrm>
        <a:off x="2960674" y="2786913"/>
        <a:ext cx="1965350" cy="596765"/>
      </dsp:txXfrm>
    </dsp:sp>
    <dsp:sp modelId="{C573D1D2-CEC0-4FA4-B1A0-C08EC321769A}">
      <dsp:nvSpPr>
        <dsp:cNvPr id="0" name=""/>
        <dsp:cNvSpPr/>
      </dsp:nvSpPr>
      <dsp:spPr>
        <a:xfrm>
          <a:off x="2942108" y="3499767"/>
          <a:ext cx="2002482" cy="63389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计算量大</a:t>
          </a:r>
          <a:endParaRPr lang="zh-CN" altLang="en-US" sz="2000" kern="1200" dirty="0"/>
        </a:p>
      </dsp:txBody>
      <dsp:txXfrm>
        <a:off x="2960674" y="3518333"/>
        <a:ext cx="1965350" cy="596765"/>
      </dsp:txXfrm>
    </dsp:sp>
    <dsp:sp modelId="{1B70F503-7B5B-4A00-887C-370D629A7B09}">
      <dsp:nvSpPr>
        <dsp:cNvPr id="0" name=""/>
        <dsp:cNvSpPr/>
      </dsp:nvSpPr>
      <dsp:spPr>
        <a:xfrm>
          <a:off x="5382634" y="0"/>
          <a:ext cx="2503103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800" kern="1200" dirty="0" smtClean="0"/>
            <a:t>RGB-D</a:t>
          </a:r>
          <a:endParaRPr lang="zh-CN" altLang="en-US" sz="4800" kern="1200" dirty="0"/>
        </a:p>
      </dsp:txBody>
      <dsp:txXfrm>
        <a:off x="5382634" y="0"/>
        <a:ext cx="2503103" cy="1305401"/>
      </dsp:txXfrm>
    </dsp:sp>
    <dsp:sp modelId="{63990867-B1BF-4E47-A908-02531E3168F5}">
      <dsp:nvSpPr>
        <dsp:cNvPr id="0" name=""/>
        <dsp:cNvSpPr/>
      </dsp:nvSpPr>
      <dsp:spPr>
        <a:xfrm>
          <a:off x="5632944" y="1306224"/>
          <a:ext cx="2002482" cy="503389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主动测深度</a:t>
          </a:r>
          <a:endParaRPr lang="zh-CN" altLang="en-US" sz="2000" kern="1200" dirty="0"/>
        </a:p>
      </dsp:txBody>
      <dsp:txXfrm>
        <a:off x="5647688" y="1320968"/>
        <a:ext cx="1972994" cy="473901"/>
      </dsp:txXfrm>
    </dsp:sp>
    <dsp:sp modelId="{3E901A44-6D5C-455B-A31F-058C48D53CBC}">
      <dsp:nvSpPr>
        <dsp:cNvPr id="0" name=""/>
        <dsp:cNvSpPr/>
      </dsp:nvSpPr>
      <dsp:spPr>
        <a:xfrm>
          <a:off x="5632944" y="1887058"/>
          <a:ext cx="2002482" cy="503389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重建效果好</a:t>
          </a:r>
          <a:endParaRPr lang="zh-CN" altLang="en-US" sz="2000" kern="1200" dirty="0"/>
        </a:p>
      </dsp:txBody>
      <dsp:txXfrm>
        <a:off x="5647688" y="1901802"/>
        <a:ext cx="1972994" cy="473901"/>
      </dsp:txXfrm>
    </dsp:sp>
    <dsp:sp modelId="{F1B90C69-414C-4FC1-BA39-E1266D6EDF22}">
      <dsp:nvSpPr>
        <dsp:cNvPr id="0" name=""/>
        <dsp:cNvSpPr/>
      </dsp:nvSpPr>
      <dsp:spPr>
        <a:xfrm>
          <a:off x="5632944" y="2467891"/>
          <a:ext cx="2002482" cy="5033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测量范围小</a:t>
          </a:r>
          <a:endParaRPr lang="zh-CN" altLang="en-US" sz="2000" kern="1200" dirty="0"/>
        </a:p>
      </dsp:txBody>
      <dsp:txXfrm>
        <a:off x="5647688" y="2482635"/>
        <a:ext cx="1972994" cy="473901"/>
      </dsp:txXfrm>
    </dsp:sp>
    <dsp:sp modelId="{DB4784B6-725C-49C8-81D7-156479A1A108}">
      <dsp:nvSpPr>
        <dsp:cNvPr id="0" name=""/>
        <dsp:cNvSpPr/>
      </dsp:nvSpPr>
      <dsp:spPr>
        <a:xfrm>
          <a:off x="5632944" y="3048725"/>
          <a:ext cx="2002482" cy="5033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受日光干扰</a:t>
          </a:r>
          <a:endParaRPr lang="zh-CN" altLang="en-US" sz="2000" kern="1200" dirty="0"/>
        </a:p>
      </dsp:txBody>
      <dsp:txXfrm>
        <a:off x="5647688" y="3063469"/>
        <a:ext cx="1972994" cy="473901"/>
      </dsp:txXfrm>
    </dsp:sp>
    <dsp:sp modelId="{126BC5DF-7A7B-4736-A8D2-719474122BD8}">
      <dsp:nvSpPr>
        <dsp:cNvPr id="0" name=""/>
        <dsp:cNvSpPr/>
      </dsp:nvSpPr>
      <dsp:spPr>
        <a:xfrm>
          <a:off x="5632944" y="3629558"/>
          <a:ext cx="2002482" cy="5033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受材质干扰</a:t>
          </a:r>
          <a:endParaRPr lang="zh-CN" altLang="en-US" sz="2000" kern="1200" dirty="0"/>
        </a:p>
      </dsp:txBody>
      <dsp:txXfrm>
        <a:off x="5647688" y="3644302"/>
        <a:ext cx="1972994" cy="473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98DC-577C-4320-BF9E-0532C80D8BFE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E3EF-503C-4D1C-991A-AA884FB8A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81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“定位”和“建图”，可以看成感知的“内外之分”。作为一个内外兼修的机器人，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一方面要明白自身的状态（即位置），另一方面也要了解外在的环境（即建图）。当然，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解决这两个问题的方法非常之多。比方说，我们可以在房间地板上铺设导引线，在墙壁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上贴识别二维码，在桌子上放置无线电定位设备。如果在室外，还可以很大程度上依靠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信号（像汽车一样）。这些方式统称为“外部的”传感器（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），当然相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对的就有“内部的”传感器（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）。外部传感设备能够测量机器人的位置信息，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从而简单有效地解决定位问题，但它们不放置在机器人本体上，而是放置在环境当中，限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制了机器人的使用范围。相对的，内部传感器（相机，轮式编码器，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等）无法直接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测量机器人的位置信息，但它们对环境没有提出任何要求，因而可适用于未知环境。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63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“定位”和“建图”，可以看成感知的“内外之分”。作为一个内外兼修的机器人，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一方面要明白自身的状态（即位置），另一方面也要了解外在的环境（即建图）。当然，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解决这两个问题的方法非常之多。比方说，我们可以在房间地板上铺设导引线，在墙壁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上贴识别二维码，在桌子上放置无线电定位设备。如果在室外，还可以很大程度上依靠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信号（像汽车一样）。这些方式统称为“外部的”传感器（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），当然相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对的就有“内部的”传感器（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）。外部传感设备能够测量机器人的位置信息，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从而简单有效地解决定位问题，但它们不放置在机器人本体上，而是放置在环境当中，限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制了机器人的使用范围。相对的，内部传感器（相机，轮式编码器，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等）无法直接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测量机器人的位置信息，但它们对环境没有提出任何要求，因而可适用于未知环境。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83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相机能够以一定速率拍摄周围的环境，形成一个连续的视频流。普通的摄像头能以每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秒钟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张图片的速度采集图像，高速相机则更快。在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SLAM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中，我们把相机分为单目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Monocular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）、双目（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Stereo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）和深度相机（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RGB-D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）三个大类，此外还有鱼眼、全景、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相机等特殊或新兴的种类。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01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“定位”和“建图”，可以看成感知的“内外之分”。作为一个内外兼修的机器人，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一方面要明白自身的状态（即位置），另一方面也要了解外在的环境（即建图）。当然，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解决这两个问题的方法非常之多。比方说，我们可以在房间地板上铺设导引线，在墙壁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上贴识别二维码，在桌子上放置无线电定位设备。如果在室外，还可以很大程度上依靠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信号（像汽车一样）。这些方式统称为“外部的”传感器（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），当然相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对的就有“内部的”传感器（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）。外部传感设备能够测量机器人的位置信息，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从而简单有效地解决定位问题，但它们不放置在机器人本体上，而是放置在环境当中，限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制了机器人的使用范围。相对的，内部传感器（相机，轮式编码器，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等）无法直接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测量机器人的位置信息，但它们对环境没有提出任何要求，因而可适用于未知环境。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“定位”和“建图”，可以看成感知的“内外之分”。作为一个内外兼修的机器人，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一方面要明白自身的状态（即位置），另一方面也要了解外在的环境（即建图）。当然，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解决这两个问题的方法非常之多。比方说，我们可以在房间地板上铺设导引线，在墙壁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上贴识别二维码，在桌子上放置无线电定位设备。如果在室外，还可以很大程度上依靠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信号（像汽车一样）。这些方式统称为“外部的”传感器（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），当然相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对的就有“内部的”传感器（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）。外部传感设备能够测量机器人的位置信息，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从而简单有效地解决定位问题，但它们不放置在机器人本体上，而是放置在环境当中，限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制了机器人的使用范围。相对的，内部传感器（相机，轮式编码器，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等）无法直接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测量机器人的位置信息，但它们对环境没有提出任何要求，因而可适用于未知环境。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71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“定位”和“建图”，可以看成感知的“内外之分”。作为一个内外兼修的机器人，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一方面要明白自身的状态（即位置），另一方面也要了解外在的环境（即建图）。当然，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解决这两个问题的方法非常之多。比方说，我们可以在房间地板上铺设导引线，在墙壁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上贴识别二维码，在桌子上放置无线电定位设备。如果在室外，还可以很大程度上依靠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信号（像汽车一样）。这些方式统称为“外部的”传感器（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），当然相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对的就有“内部的”传感器（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）。外部传感设备能够测量机器人的位置信息，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从而简单有效地解决定位问题，但它们不放置在机器人本体上，而是放置在环境当中，限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制了机器人的使用范围。相对的，内部传感器（相机，轮式编码器，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等）无法直接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测量机器人的位置信息，但它们对环境没有提出任何要求，因而可适用于未知环境。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1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“定位”和“建图”，可以看成感知的“内外之分”。作为一个内外兼修的机器人，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一方面要明白自身的状态（即位置），另一方面也要了解外在的环境（即建图）。当然，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解决这两个问题的方法非常之多。比方说，我们可以在房间地板上铺设导引线，在墙壁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上贴识别二维码，在桌子上放置无线电定位设备。如果在室外，还可以很大程度上依靠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信号（像汽车一样）。这些方式统称为“外部的”传感器（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），当然相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对的就有“内部的”传感器（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）。外部传感设备能够测量机器人的位置信息，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从而简单有效地解决定位问题，但它们不放置在机器人本体上，而是放置在环境当中，限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制了机器人的使用范围。相对的，内部传感器（相机，轮式编码器，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等）无法直接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测量机器人的位置信息，但它们对环境没有提出任何要求，因而可适用于未知环境。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66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“定位”和“建图”，可以看成感知的“内外之分”。作为一个内外兼修的机器人，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一方面要明白自身的状态（即位置），另一方面也要了解外在的环境（即建图）。当然，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解决这两个问题的方法非常之多。比方说，我们可以在房间地板上铺设导引线，在墙壁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上贴识别二维码，在桌子上放置无线电定位设备。如果在室外，还可以很大程度上依靠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信号（像汽车一样）。这些方式统称为“外部的”传感器（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），当然相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对的就有“内部的”传感器（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）。外部传感设备能够测量机器人的位置信息，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从而简单有效地解决定位问题，但它们不放置在机器人本体上，而是放置在环境当中，限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制了机器人的使用范围。相对的，内部传感器（相机，轮式编码器，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等）无法直接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测量机器人的位置信息，但它们对环境没有提出任何要求，因而可适用于未知环境。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20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“定位”和“建图”，可以看成感知的“内外之分”。作为一个内外兼修的机器人，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一方面要明白自身的状态（即位置），另一方面也要了解外在的环境（即建图）。当然，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解决这两个问题的方法非常之多。比方说，我们可以在房间地板上铺设导引线，在墙壁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上贴识别二维码，在桌子上放置无线电定位设备。如果在室外，还可以很大程度上依靠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信号（像汽车一样）。这些方式统称为“外部的”传感器（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），当然相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对的就有“内部的”传感器（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Interoceptive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）。外部传感设备能够测量机器人的位置信息，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从而简单有效地解决定位问题，但它们不放置在机器人本体上，而是放置在环境当中，限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制了机器人的使用范围。相对的，内部传感器（相机，轮式编码器，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等）无法直接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测量机器人的位置信息，但它们对环境没有提出任何要求，因而可适用于未知环境。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E3EF-503C-4D1C-991A-AA884FB8A0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0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2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0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53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91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95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4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04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7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7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48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73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F606-DA50-4D4B-A1FE-C6B055F8230C}" type="datetimeFigureOut">
              <a:rPr lang="zh-CN" altLang="en-US" smtClean="0"/>
              <a:t>2016/7/27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6D61-E8BC-4B2F-AFF7-6D6AF383D3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7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0268" y="1139141"/>
            <a:ext cx="7723463" cy="2387600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The </a:t>
            </a:r>
            <a:r>
              <a:rPr lang="en-US" altLang="zh-CN" sz="4800" dirty="0" smtClean="0">
                <a:solidFill>
                  <a:srgbClr val="00B0F0"/>
                </a:solidFill>
              </a:rPr>
              <a:t>B</a:t>
            </a:r>
            <a:r>
              <a:rPr lang="en-US" altLang="zh-CN" sz="4800" dirty="0" smtClean="0"/>
              <a:t>asics about </a:t>
            </a:r>
            <a:r>
              <a:rPr lang="en-US" altLang="zh-CN" sz="4800" dirty="0" smtClean="0">
                <a:solidFill>
                  <a:srgbClr val="92D050"/>
                </a:solidFill>
              </a:rPr>
              <a:t>V</a:t>
            </a:r>
            <a:r>
              <a:rPr lang="en-US" altLang="zh-CN" sz="4800" dirty="0" smtClean="0"/>
              <a:t>isual SLAM</a:t>
            </a:r>
            <a:r>
              <a:rPr lang="en-US" altLang="zh-CN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CN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zh-CN" altLang="en-US" sz="4800" dirty="0" smtClean="0">
                <a:solidFill>
                  <a:srgbClr val="92D050"/>
                </a:solidFill>
              </a:rPr>
              <a:t>视觉</a:t>
            </a:r>
            <a:r>
              <a:rPr lang="en-US" altLang="zh-CN" sz="4800" dirty="0" smtClean="0"/>
              <a:t>SLAM</a:t>
            </a:r>
            <a:r>
              <a:rPr lang="zh-CN" altLang="en-US" sz="4800" dirty="0" smtClean="0"/>
              <a:t>的</a:t>
            </a:r>
            <a:r>
              <a:rPr lang="zh-CN" altLang="en-US" sz="4800" dirty="0" smtClean="0">
                <a:solidFill>
                  <a:srgbClr val="00B0F0"/>
                </a:solidFill>
              </a:rPr>
              <a:t>基础</a:t>
            </a:r>
            <a:r>
              <a:rPr lang="zh-CN" altLang="en-US" sz="4800" dirty="0" smtClean="0"/>
              <a:t>知识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高 翔（半闲居士）</a:t>
            </a:r>
            <a:endParaRPr lang="en-US" altLang="zh-CN" dirty="0"/>
          </a:p>
          <a:p>
            <a:r>
              <a:rPr lang="zh-CN" altLang="en-US" dirty="0" smtClean="0"/>
              <a:t>清华大学 自动化系</a:t>
            </a:r>
            <a:endParaRPr lang="en-US" altLang="zh-CN" dirty="0" smtClean="0"/>
          </a:p>
          <a:p>
            <a:r>
              <a:rPr lang="en-US" altLang="zh-CN" dirty="0" smtClean="0"/>
              <a:t>2016.7 ROS</a:t>
            </a:r>
            <a:r>
              <a:rPr lang="zh-CN" altLang="en-US" dirty="0" smtClean="0"/>
              <a:t>暑期学校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98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29894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26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86" y="1825625"/>
            <a:ext cx="7450935" cy="40282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14871" y="6392254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过程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88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经典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数学表述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机器人在环境中运动，产生一条轨迹：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环境中存在许多路标点：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机器人从           时刻运动到      时刻：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在     时刻观察到了路标     ，产生观测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744" y="2133409"/>
            <a:ext cx="1699245" cy="5171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557" y="2676009"/>
            <a:ext cx="1561617" cy="564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25753" y="3064424"/>
                <a:ext cx="774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753" y="3064424"/>
                <a:ext cx="7748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94133" y="3056035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133" y="3056035"/>
                <a:ext cx="3709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571" y="3484079"/>
            <a:ext cx="4542857" cy="10761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62" y="43756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运动模型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226458" y="43756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输入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034943" y="43807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噪声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90937" y="5045624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37" y="5045624"/>
                <a:ext cx="3709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453115" y="5002131"/>
                <a:ext cx="44101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15" y="5002131"/>
                <a:ext cx="441018" cy="391646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302832" y="4991683"/>
                <a:ext cx="54059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32" y="4991683"/>
                <a:ext cx="540596" cy="391646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4856" y="5451793"/>
            <a:ext cx="4714286" cy="11809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04559" y="63968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观测</a:t>
            </a:r>
            <a:r>
              <a:rPr lang="zh-CN" altLang="en-US" dirty="0" smtClean="0"/>
              <a:t>模型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4894133" y="63968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观测点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5872789" y="63968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噪声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4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SLAM</a:t>
            </a:r>
            <a:r>
              <a:rPr lang="zh-CN" altLang="en-US" dirty="0" smtClean="0"/>
              <a:t>数学模型：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C00000"/>
                </a:solidFill>
              </a:rPr>
              <a:t>视觉</a:t>
            </a:r>
            <a:r>
              <a:rPr lang="en-US" altLang="zh-CN" dirty="0" smtClean="0">
                <a:solidFill>
                  <a:srgbClr val="C00000"/>
                </a:solidFill>
              </a:rPr>
              <a:t>SLAM</a:t>
            </a:r>
            <a:r>
              <a:rPr lang="zh-CN" altLang="en-US" dirty="0" smtClean="0">
                <a:solidFill>
                  <a:srgbClr val="C00000"/>
                </a:solidFill>
              </a:rPr>
              <a:t>有何不同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lvl="1"/>
            <a:r>
              <a:rPr lang="zh-CN" altLang="en-US" sz="2000" dirty="0" smtClean="0"/>
              <a:t>相机位姿是三维空间旋转和平移</a:t>
            </a:r>
            <a:r>
              <a:rPr lang="en-US" altLang="zh-CN" sz="2000" dirty="0" smtClean="0"/>
              <a:t>	——</a:t>
            </a:r>
            <a:r>
              <a:rPr lang="zh-CN" altLang="en-US" sz="2000" dirty="0" smtClean="0"/>
              <a:t>李群与李代数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观测模型是空间点到像素的投影</a:t>
            </a:r>
            <a:r>
              <a:rPr lang="en-US" altLang="zh-CN" sz="2000" dirty="0" smtClean="0"/>
              <a:t>	——</a:t>
            </a:r>
            <a:r>
              <a:rPr lang="zh-CN" altLang="en-US" sz="2000" dirty="0" smtClean="0"/>
              <a:t>相机模型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如何确定路标点和数据关联？</a:t>
            </a:r>
            <a:r>
              <a:rPr lang="en-US" altLang="zh-CN" sz="2000" dirty="0" smtClean="0"/>
              <a:t>	——</a:t>
            </a:r>
            <a:r>
              <a:rPr lang="zh-CN" altLang="en-US" sz="2000" dirty="0" smtClean="0"/>
              <a:t>视觉里程计（前端）</a:t>
            </a:r>
            <a:endParaRPr lang="en-US" altLang="zh-CN" sz="20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48" y="2363199"/>
            <a:ext cx="5580952" cy="16380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03472" y="276836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状态估计问题</a:t>
            </a:r>
            <a:endParaRPr lang="en-US" altLang="zh-CN" dirty="0" smtClean="0"/>
          </a:p>
          <a:p>
            <a:r>
              <a:rPr lang="zh-CN" altLang="en-US" dirty="0" smtClean="0"/>
              <a:t>滤波器或非线性优化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29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8650" y="1493217"/>
            <a:ext cx="7886700" cy="4351338"/>
          </a:xfrm>
        </p:spPr>
        <p:txBody>
          <a:bodyPr/>
          <a:lstStyle/>
          <a:p>
            <a:r>
              <a:rPr lang="zh-CN" altLang="en-US" dirty="0" smtClean="0"/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框架</a:t>
            </a:r>
            <a:endParaRPr lang="en-US" altLang="zh-CN" sz="20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37" y="2019750"/>
            <a:ext cx="6347075" cy="24047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821" y="4577401"/>
            <a:ext cx="6092105" cy="21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/>
              <a:t>SLAM</a:t>
            </a:r>
            <a:r>
              <a:rPr lang="zh-CN" altLang="en-US" dirty="0"/>
              <a:t>概述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74" y="1845810"/>
            <a:ext cx="4712607" cy="3534455"/>
          </a:xfrm>
        </p:spPr>
      </p:pic>
      <p:sp>
        <p:nvSpPr>
          <p:cNvPr id="3" name="文本框 2"/>
          <p:cNvSpPr txBox="1"/>
          <p:nvPr/>
        </p:nvSpPr>
        <p:spPr>
          <a:xfrm>
            <a:off x="1098934" y="5535386"/>
            <a:ext cx="694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SLAM is more like a concept than a single algorithm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.*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481" y="1966433"/>
            <a:ext cx="34326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</a:rPr>
              <a:t>视觉里程计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sz="1600" dirty="0" smtClean="0"/>
              <a:t>估算</a:t>
            </a:r>
            <a:r>
              <a:rPr lang="zh-CN" altLang="en-US" sz="1600" dirty="0"/>
              <a:t>相机的帧间运动以及路标的</a:t>
            </a:r>
            <a:r>
              <a:rPr lang="zh-CN" altLang="en-US" sz="1600" dirty="0" smtClean="0"/>
              <a:t>位置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</a:rPr>
              <a:t>后端优化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sz="1600" dirty="0" smtClean="0"/>
              <a:t>接受</a:t>
            </a:r>
            <a:r>
              <a:rPr lang="zh-CN" altLang="en-US" sz="1600" dirty="0"/>
              <a:t>不同时刻视觉里程计测量的相机</a:t>
            </a:r>
            <a:r>
              <a:rPr lang="zh-CN" altLang="en-US" sz="1600" dirty="0" smtClean="0"/>
              <a:t>位姿，计算最大后验概率估计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</a:rPr>
              <a:t>回环检测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sz="1600" dirty="0" smtClean="0"/>
              <a:t>判断</a:t>
            </a:r>
            <a:r>
              <a:rPr lang="zh-CN" altLang="en-US" sz="1600" dirty="0"/>
              <a:t>机器人是否曾经到达过先前的位置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C00000"/>
                </a:solidFill>
              </a:rPr>
              <a:t>建图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sz="1600" dirty="0" smtClean="0"/>
              <a:t>根据相机轨迹和图像，</a:t>
            </a:r>
            <a:r>
              <a:rPr lang="zh-CN" altLang="en-US" sz="1600" dirty="0"/>
              <a:t>建立与任务要求对应的地图</a:t>
            </a:r>
          </a:p>
        </p:txBody>
      </p:sp>
    </p:spTree>
    <p:extLst>
      <p:ext uri="{BB962C8B-B14F-4D97-AF65-F5344CB8AC3E}">
        <p14:creationId xmlns:p14="http://schemas.microsoft.com/office/powerpoint/2010/main" val="26290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/>
              <a:t>SLAM</a:t>
            </a:r>
            <a:r>
              <a:rPr lang="zh-CN" altLang="en-US" dirty="0"/>
              <a:t>概述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130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3D</a:t>
            </a:r>
            <a:r>
              <a:rPr lang="zh-CN" altLang="en-US" dirty="0" smtClean="0"/>
              <a:t>刚体运动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旋转矩阵</a:t>
            </a:r>
            <a:r>
              <a:rPr lang="en-US" altLang="zh-CN" dirty="0" smtClean="0"/>
              <a:t>/</a:t>
            </a:r>
            <a:r>
              <a:rPr lang="zh-CN" altLang="en-US" dirty="0" smtClean="0"/>
              <a:t>变换矩阵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3*3</a:t>
            </a:r>
            <a:r>
              <a:rPr lang="zh-CN" altLang="en-US" dirty="0" smtClean="0"/>
              <a:t>和</a:t>
            </a:r>
            <a:r>
              <a:rPr lang="en-US" altLang="zh-CN" dirty="0" smtClean="0"/>
              <a:t>4*4</a:t>
            </a:r>
            <a:r>
              <a:rPr lang="zh-CN" altLang="en-US" dirty="0" smtClean="0"/>
              <a:t>矩阵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角轴（旋转向量）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3*1</a:t>
            </a:r>
            <a:r>
              <a:rPr lang="zh-CN" altLang="en-US" dirty="0" smtClean="0"/>
              <a:t>向量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欧拉角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3*1</a:t>
            </a:r>
            <a:r>
              <a:rPr lang="zh-CN" altLang="en-US" dirty="0" smtClean="0"/>
              <a:t>向量，</a:t>
            </a:r>
            <a:r>
              <a:rPr lang="en-US" altLang="zh-CN" dirty="0" smtClean="0"/>
              <a:t>r-p-y</a:t>
            </a:r>
            <a:r>
              <a:rPr lang="zh-CN" altLang="en-US" dirty="0" smtClean="0"/>
              <a:t>角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直观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有奇异性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四元数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4*1</a:t>
            </a:r>
            <a:r>
              <a:rPr lang="zh-CN" altLang="en-US" dirty="0" smtClean="0"/>
              <a:t>向量，扩展的复数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完备，但不直观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199" y="1438102"/>
            <a:ext cx="4395656" cy="2928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243360" y="4676450"/>
                <a:ext cx="4547334" cy="595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𝑤𝑐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𝑤𝑐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𝑤𝑐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𝑤𝑐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60" y="4676450"/>
                <a:ext cx="4547334" cy="595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2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/>
              <a:t>SLAM</a:t>
            </a:r>
            <a:r>
              <a:rPr lang="zh-CN" altLang="en-US" dirty="0"/>
              <a:t>概述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130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旋转</a:t>
            </a:r>
            <a:r>
              <a:rPr lang="en-US" altLang="zh-CN" dirty="0" smtClean="0"/>
              <a:t>/</a:t>
            </a:r>
            <a:r>
              <a:rPr lang="zh-CN" altLang="en-US" dirty="0" smtClean="0"/>
              <a:t>变换矩阵最为常用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但只有乘法，没有加法，代数结构上不够好，只成群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zh-CN" altLang="en-US" dirty="0" smtClean="0"/>
              <a:t>旋转</a:t>
            </a:r>
            <a:r>
              <a:rPr lang="en-US" altLang="zh-CN" dirty="0" smtClean="0"/>
              <a:t>/</a:t>
            </a:r>
            <a:r>
              <a:rPr lang="zh-CN" altLang="en-US" dirty="0" smtClean="0"/>
              <a:t>变换矩阵没有加法，无法计算微分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SLAM</a:t>
            </a:r>
            <a:r>
              <a:rPr lang="zh-CN" altLang="en-US" dirty="0" smtClean="0"/>
              <a:t>中需要</a:t>
            </a:r>
            <a:r>
              <a:rPr lang="zh-CN" altLang="en-US" dirty="0" smtClean="0">
                <a:solidFill>
                  <a:srgbClr val="FF0000"/>
                </a:solidFill>
              </a:rPr>
              <a:t>微调</a:t>
            </a:r>
            <a:r>
              <a:rPr lang="zh-CN" altLang="en-US" dirty="0" smtClean="0"/>
              <a:t>相机位姿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李代数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93" y="2793878"/>
            <a:ext cx="6047619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/>
              <a:t>SLAM</a:t>
            </a:r>
            <a:r>
              <a:rPr lang="zh-CN" altLang="en-US" dirty="0"/>
              <a:t>概述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sz="1400" dirty="0" smtClean="0"/>
              <a:t>相关资料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400" dirty="0" smtClean="0"/>
              <a:t>[1] State Estimation for Robotics: A Matrix-Lie-Group Approach</a:t>
            </a:r>
          </a:p>
          <a:p>
            <a:pPr marL="0" indent="0">
              <a:buNone/>
            </a:pPr>
            <a:r>
              <a:rPr lang="en-US" altLang="zh-CN" sz="1400" dirty="0" smtClean="0"/>
              <a:t>[2] An invitation to 3D computer vision</a:t>
            </a:r>
            <a:endParaRPr lang="zh-CN" altLang="en-US" sz="1400" dirty="0"/>
          </a:p>
        </p:txBody>
      </p:sp>
      <p:sp>
        <p:nvSpPr>
          <p:cNvPr id="6" name="文本框 5"/>
          <p:cNvSpPr txBox="1"/>
          <p:nvPr/>
        </p:nvSpPr>
        <p:spPr>
          <a:xfrm>
            <a:off x="5694218" y="5918662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程序库：</a:t>
            </a:r>
            <a:r>
              <a:rPr lang="en-US" altLang="zh-CN" dirty="0" smtClean="0"/>
              <a:t>Eigen, Sophus, </a:t>
            </a:r>
            <a:r>
              <a:rPr lang="en-US" altLang="zh-CN" dirty="0" err="1" smtClean="0"/>
              <a:t>tf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78" y="1437078"/>
            <a:ext cx="6209508" cy="44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</a:rPr>
              <a:t>视觉</a:t>
            </a:r>
            <a:r>
              <a:rPr lang="zh-CN" altLang="en-US" dirty="0" smtClean="0"/>
              <a:t>里程计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85" y="853299"/>
            <a:ext cx="6092105" cy="2104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50524" y="1039091"/>
            <a:ext cx="1354974" cy="872836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2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0" y="2682406"/>
            <a:ext cx="3314566" cy="2465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22" y="964734"/>
            <a:ext cx="3842002" cy="24831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0625" y="5603846"/>
            <a:ext cx="250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What people think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4987125" y="6313392"/>
            <a:ext cx="328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What I am actually doing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3743530" y="241459"/>
            <a:ext cx="143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Robotics</a:t>
            </a:r>
            <a:endParaRPr lang="zh-CN" altLang="en-US" sz="28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961" y="3606095"/>
            <a:ext cx="3671921" cy="27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137845" cy="410164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视觉里程计的目的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根据图像，计算相机的帧间运动（</a:t>
            </a:r>
            <a:r>
              <a:rPr lang="en-US" altLang="zh-CN" dirty="0" smtClean="0"/>
              <a:t>ego-motion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*</a:t>
            </a:r>
            <a:r>
              <a:rPr lang="zh-CN" altLang="en-US" dirty="0" smtClean="0"/>
              <a:t>估计特征点（路标点）大致空间位置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Motion &amp; </a:t>
            </a:r>
            <a:r>
              <a:rPr lang="en-US" altLang="zh-CN" dirty="0" err="1" smtClean="0"/>
              <a:t>Strcutre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C00000"/>
                </a:solidFill>
              </a:rPr>
              <a:t>问题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图像是怎么来的？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特征点是怎么来的？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如何根据特征点计算相机运动？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如何估计特征点位置？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858" y="193407"/>
            <a:ext cx="2676698" cy="16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137845" cy="410164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图像是怎么来的？</a:t>
            </a:r>
            <a:r>
              <a:rPr lang="en-US" altLang="zh-CN" dirty="0" smtClean="0"/>
              <a:t>		——</a:t>
            </a:r>
            <a:r>
              <a:rPr lang="zh-CN" altLang="en-US" dirty="0" smtClean="0"/>
              <a:t>相机模型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6018"/>
          <a:stretch/>
        </p:blipFill>
        <p:spPr>
          <a:xfrm>
            <a:off x="1039972" y="2232776"/>
            <a:ext cx="7315200" cy="3658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058" y="5989739"/>
            <a:ext cx="2009028" cy="8036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9972" y="624979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相似关系：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5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137845" cy="410164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空间点到成像平面：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从成像平面到像素坐标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齐次坐标形式：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115" y="2139845"/>
            <a:ext cx="1390476" cy="10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75" y="2177940"/>
            <a:ext cx="2552381" cy="92381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253218" y="2374084"/>
            <a:ext cx="813732" cy="48656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389" y="3903503"/>
            <a:ext cx="2380952" cy="10476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15" y="3741512"/>
            <a:ext cx="2352381" cy="123809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253218" y="4117278"/>
            <a:ext cx="813732" cy="48656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579" y="5190668"/>
            <a:ext cx="4595243" cy="14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137845" cy="410164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图像是怎么来的？</a:t>
            </a:r>
            <a:r>
              <a:rPr lang="en-US" altLang="zh-CN" dirty="0" smtClean="0"/>
              <a:t>		——</a:t>
            </a:r>
            <a:r>
              <a:rPr lang="zh-CN" altLang="en-US" dirty="0" smtClean="0"/>
              <a:t>相机模型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22290"/>
            <a:ext cx="8190476" cy="305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75" y="2156335"/>
            <a:ext cx="4563994" cy="14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31520" y="2660725"/>
            <a:ext cx="7689273" cy="14956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158836" y="5135687"/>
            <a:ext cx="2961295" cy="856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137845" cy="410164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图像是怎么来的？</a:t>
            </a:r>
            <a:r>
              <a:rPr lang="en-US" altLang="zh-CN" dirty="0" smtClean="0"/>
              <a:t>		——</a:t>
            </a:r>
            <a:r>
              <a:rPr lang="zh-CN" altLang="en-US" dirty="0" smtClean="0"/>
              <a:t>相机模型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视觉观测模型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889462" y="273488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空间点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219572" y="273014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相机坐标系下的点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477370" y="27301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成像平面下的点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968181" y="27301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像素坐标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73806" y="3372180"/>
                <a:ext cx="508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06" y="3372180"/>
                <a:ext cx="508473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80931" y="3372180"/>
                <a:ext cx="1555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31" y="3372180"/>
                <a:ext cx="1555811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842918" y="3251378"/>
                <a:ext cx="106939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18" y="3251378"/>
                <a:ext cx="1069395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52472" y="3302674"/>
                <a:ext cx="1148007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𝐾𝑝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72" y="3302674"/>
                <a:ext cx="1148007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箭头 14"/>
          <p:cNvSpPr/>
          <p:nvPr/>
        </p:nvSpPr>
        <p:spPr>
          <a:xfrm>
            <a:off x="4431665" y="4345637"/>
            <a:ext cx="341703" cy="65670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357132" y="5276036"/>
                <a:ext cx="276299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𝐷𝐾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32" y="5276036"/>
                <a:ext cx="2762999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52661" y="5411702"/>
                <a:ext cx="1720984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661" y="5411702"/>
                <a:ext cx="1720984" cy="554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725899" y="6240988"/>
                <a:ext cx="1827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𝐷𝐾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𝑅𝑝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899" y="6240988"/>
                <a:ext cx="182716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1766625" y="623533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齐次坐标下：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7850" y="95008"/>
            <a:ext cx="4401925" cy="12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690689"/>
            <a:ext cx="4591742" cy="410164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视觉里程计基本问题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给定一组空间点在两个相机上的投影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计算两个相机之间的运动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847" y="822960"/>
            <a:ext cx="3450228" cy="2269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11385" y="3365503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单目：只知道像素位置，没有深度</a:t>
            </a:r>
            <a:endParaRPr lang="en-US" altLang="zh-CN" dirty="0" smtClean="0"/>
          </a:p>
          <a:p>
            <a:r>
              <a:rPr lang="en-US" altLang="zh-CN" dirty="0" smtClean="0"/>
              <a:t>RGB-D</a:t>
            </a:r>
            <a:r>
              <a:rPr lang="zh-CN" altLang="en-US" dirty="0" smtClean="0"/>
              <a:t>、双目：深度已知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06334" y="4289367"/>
            <a:ext cx="8154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2D-2D</a:t>
            </a:r>
            <a:r>
              <a:rPr lang="zh-CN" altLang="en-US" dirty="0" smtClean="0"/>
              <a:t>：只根据两组像素位置，估计运动</a:t>
            </a:r>
            <a:r>
              <a:rPr lang="en-US" altLang="zh-CN" dirty="0" smtClean="0"/>
              <a:t>			——</a:t>
            </a:r>
            <a:r>
              <a:rPr lang="zh-CN" altLang="en-US" dirty="0" smtClean="0">
                <a:solidFill>
                  <a:srgbClr val="FF0000"/>
                </a:solidFill>
              </a:rPr>
              <a:t>对极几何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3D-2D</a:t>
            </a:r>
            <a:r>
              <a:rPr lang="zh-CN" altLang="en-US" dirty="0" smtClean="0"/>
              <a:t>：已知空间位置和投影位置，估计运动</a:t>
            </a:r>
            <a:r>
              <a:rPr lang="en-US" altLang="zh-CN" dirty="0" smtClean="0"/>
              <a:t>		——</a:t>
            </a:r>
            <a:r>
              <a:rPr lang="en-US" altLang="zh-CN" dirty="0" smtClean="0">
                <a:solidFill>
                  <a:srgbClr val="FF0000"/>
                </a:solidFill>
              </a:rPr>
              <a:t>PnP</a:t>
            </a:r>
          </a:p>
          <a:p>
            <a:r>
              <a:rPr lang="en-US" altLang="zh-CN" dirty="0" smtClean="0"/>
              <a:t>3D-3D</a:t>
            </a:r>
            <a:r>
              <a:rPr lang="zh-CN" altLang="en-US" dirty="0" smtClean="0"/>
              <a:t>：已知两组空间位置，估计运动</a:t>
            </a:r>
            <a:r>
              <a:rPr lang="en-US" altLang="zh-CN" dirty="0" smtClean="0"/>
              <a:t>			——</a:t>
            </a:r>
            <a:r>
              <a:rPr lang="en-US" altLang="zh-CN" dirty="0" smtClean="0">
                <a:solidFill>
                  <a:srgbClr val="FF0000"/>
                </a:solidFill>
              </a:rPr>
              <a:t>ICP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050454" y="5458577"/>
            <a:ext cx="27954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03431" y="4665548"/>
            <a:ext cx="1745673" cy="514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690689"/>
            <a:ext cx="4591742" cy="410164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2D-2D </a:t>
            </a:r>
            <a:r>
              <a:rPr lang="zh-CN" altLang="en-US" dirty="0" smtClean="0"/>
              <a:t>对极几何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226" y="615141"/>
            <a:ext cx="4294608" cy="363958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8650" y="2434932"/>
            <a:ext cx="30732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空间点</a:t>
            </a:r>
            <a:r>
              <a:rPr lang="en-US" altLang="zh-CN" dirty="0" smtClean="0"/>
              <a:t>P</a:t>
            </a:r>
            <a:r>
              <a:rPr lang="zh-CN" altLang="en-US" dirty="0" smtClean="0"/>
              <a:t>在两个相机中成像：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去掉标定矩阵：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整理：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两边叉乘 </a:t>
            </a:r>
            <a:r>
              <a:rPr lang="en-US" altLang="zh-CN" dirty="0" smtClean="0"/>
              <a:t>t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两边左乘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67061" y="2927888"/>
                <a:ext cx="1796454" cy="620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𝐾𝑃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𝑅𝑃</m:t>
                                </m:r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61" y="2927888"/>
                <a:ext cx="1796454" cy="620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62038" y="3922141"/>
                <a:ext cx="26398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8" y="3922141"/>
                <a:ext cx="263988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20534" y="4689404"/>
                <a:ext cx="1520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534" y="4689404"/>
                <a:ext cx="152092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62038" y="5562372"/>
                <a:ext cx="313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8" y="5562372"/>
                <a:ext cx="3137782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624521" y="5965261"/>
                <a:ext cx="497507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521" y="5965261"/>
                <a:ext cx="497507" cy="373179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210765" y="6417626"/>
                <a:ext cx="2758256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65" y="6417626"/>
                <a:ext cx="2758256" cy="373179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4795733" y="47180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对极约束：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89495" y="4714208"/>
                <a:ext cx="1540293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495" y="4714208"/>
                <a:ext cx="1540293" cy="373179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4711626" y="54585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几何意义：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994169" y="5458577"/>
                <a:ext cx="13043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169" y="5458577"/>
                <a:ext cx="13043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7276267" y="54585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三个向量共面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9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137845" cy="485974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对极约束：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一对点提供了一个对极约束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</a:t>
            </a:r>
            <a:r>
              <a:rPr lang="zh-CN" altLang="en-US" dirty="0" smtClean="0"/>
              <a:t>有八个自由度（</a:t>
            </a:r>
            <a:r>
              <a:rPr lang="en-US" altLang="zh-CN" dirty="0" smtClean="0"/>
              <a:t>9</a:t>
            </a:r>
            <a:r>
              <a:rPr lang="zh-CN" altLang="en-US" dirty="0" smtClean="0"/>
              <a:t>个数，但乘任意常数等价）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rgbClr val="FF0000"/>
                </a:solidFill>
              </a:rPr>
              <a:t>单目相机存在尺度问题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最少提供八对点即可计算</a:t>
            </a:r>
            <a:r>
              <a:rPr lang="en-US" altLang="zh-CN" dirty="0" smtClean="0"/>
              <a:t>E ——</a:t>
            </a:r>
            <a:r>
              <a:rPr lang="zh-CN" altLang="en-US" dirty="0" smtClean="0">
                <a:solidFill>
                  <a:srgbClr val="FF0000"/>
                </a:solidFill>
              </a:rPr>
              <a:t>八点法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多于八对点时：最小二乘估计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获得</a:t>
            </a:r>
            <a:r>
              <a:rPr lang="en-US" altLang="zh-CN" dirty="0" smtClean="0"/>
              <a:t>E</a:t>
            </a:r>
            <a:r>
              <a:rPr lang="zh-CN" altLang="en-US" dirty="0" smtClean="0"/>
              <a:t>矩阵后，如何计算</a:t>
            </a:r>
            <a:r>
              <a:rPr lang="en-US" altLang="zh-CN" dirty="0" err="1" smtClean="0"/>
              <a:t>R,t</a:t>
            </a:r>
            <a:r>
              <a:rPr lang="en-US" altLang="zh-CN" dirty="0" smtClean="0"/>
              <a:t>?</a:t>
            </a:r>
          </a:p>
          <a:p>
            <a:pPr lvl="1"/>
            <a:r>
              <a:rPr lang="en-US" altLang="zh-CN" dirty="0" smtClean="0"/>
              <a:t>SVD</a:t>
            </a:r>
            <a:r>
              <a:rPr lang="zh-CN" altLang="en-US" dirty="0" smtClean="0"/>
              <a:t>分解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由于</a:t>
            </a:r>
            <a:r>
              <a:rPr lang="en-US" altLang="zh-CN" dirty="0" smtClean="0"/>
              <a:t>	      </a:t>
            </a:r>
            <a:r>
              <a:rPr lang="zh-CN" altLang="en-US" dirty="0" smtClean="0"/>
              <a:t>，当</a:t>
            </a:r>
            <a:r>
              <a:rPr lang="en-US" altLang="zh-CN" dirty="0" smtClean="0"/>
              <a:t>t=0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E</a:t>
            </a:r>
            <a:r>
              <a:rPr lang="zh-CN" altLang="en-US" dirty="0" smtClean="0"/>
              <a:t>为零，无法解出</a:t>
            </a:r>
            <a:r>
              <a:rPr lang="en-US" altLang="zh-CN" dirty="0" smtClean="0"/>
              <a:t>R</a:t>
            </a:r>
          </a:p>
          <a:p>
            <a:pPr lvl="2"/>
            <a:r>
              <a:rPr lang="zh-CN" altLang="en-US" dirty="0" smtClean="0">
                <a:solidFill>
                  <a:srgbClr val="FF0000"/>
                </a:solidFill>
              </a:rPr>
              <a:t>单目相机在纯旋转时无法估计</a:t>
            </a:r>
            <a:r>
              <a:rPr lang="zh-CN" altLang="en-US" dirty="0">
                <a:solidFill>
                  <a:srgbClr val="FF0000"/>
                </a:solidFill>
              </a:rPr>
              <a:t>运动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5416" y="1631403"/>
            <a:ext cx="1745673" cy="514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90796" y="1701994"/>
                <a:ext cx="1540293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96" y="1701994"/>
                <a:ext cx="1540293" cy="373179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36080" y="1682683"/>
                <a:ext cx="10805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≜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080" y="1682683"/>
                <a:ext cx="10805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6739626" y="1682683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称为</a:t>
            </a:r>
            <a:r>
              <a:rPr lang="en-US" altLang="zh-CN" dirty="0" smtClean="0"/>
              <a:t>Essential</a:t>
            </a:r>
            <a:r>
              <a:rPr lang="zh-CN" altLang="en-US" dirty="0" smtClean="0"/>
              <a:t>矩阵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961854" y="5364079"/>
                <a:ext cx="10805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854" y="5364079"/>
                <a:ext cx="10805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9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51513" y="2294313"/>
            <a:ext cx="3217025" cy="507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137845" cy="485974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单目相机的尺度不确定性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z="2400" dirty="0" smtClean="0"/>
              <a:t>对极约束常用于单目相机初始化，设定</a:t>
            </a:r>
            <a:r>
              <a:rPr lang="en-US" altLang="zh-CN" sz="2400" dirty="0" smtClean="0"/>
              <a:t>t=1</a:t>
            </a:r>
            <a:r>
              <a:rPr lang="zh-CN" altLang="en-US" sz="2400" dirty="0" smtClean="0"/>
              <a:t>以固定尺度</a:t>
            </a:r>
            <a:endParaRPr lang="en-US" altLang="zh-CN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853864" y="2352950"/>
                <a:ext cx="3020635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=0⇒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𝑘𝐸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64" y="2352950"/>
                <a:ext cx="3020635" cy="373179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975156"/>
            <a:ext cx="4257675" cy="237172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4680946" y="4268756"/>
            <a:ext cx="600363" cy="31403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10363" y="5346881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4m? 40m? 1.8 m? </a:t>
            </a:r>
          </a:p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513" y="3102210"/>
            <a:ext cx="3736686" cy="20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924353" y="5328556"/>
            <a:ext cx="2961295" cy="856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45145" y="3785707"/>
            <a:ext cx="2961295" cy="856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8137845" cy="485974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通过优化估计相机运动：</a:t>
            </a:r>
            <a:r>
              <a:rPr lang="en-US" altLang="zh-CN" dirty="0" smtClean="0">
                <a:solidFill>
                  <a:srgbClr val="C00000"/>
                </a:solidFill>
              </a:rPr>
              <a:t>Bundle Adjustment</a:t>
            </a:r>
          </a:p>
          <a:p>
            <a:r>
              <a:rPr lang="zh-CN" altLang="en-US" dirty="0"/>
              <a:t>相机</a:t>
            </a:r>
            <a:r>
              <a:rPr lang="zh-CN" altLang="en-US" dirty="0" smtClean="0"/>
              <a:t>模型：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由于</a:t>
            </a:r>
            <a:r>
              <a:rPr lang="en-US" altLang="zh-CN" dirty="0" err="1" smtClean="0"/>
              <a:t>R,t</a:t>
            </a:r>
            <a:r>
              <a:rPr lang="zh-CN" altLang="en-US" dirty="0" smtClean="0"/>
              <a:t>不准确，上式不会精确成立，于是有误差：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求解</a:t>
            </a:r>
            <a:r>
              <a:rPr lang="en-US" altLang="zh-CN" dirty="0" err="1" smtClean="0"/>
              <a:t>R,t</a:t>
            </a:r>
            <a:r>
              <a:rPr lang="zh-CN" altLang="en-US" dirty="0" smtClean="0"/>
              <a:t>，使得误差最小化：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sp>
        <p:nvSpPr>
          <p:cNvPr id="11" name="矩形 10"/>
          <p:cNvSpPr/>
          <p:nvPr/>
        </p:nvSpPr>
        <p:spPr>
          <a:xfrm>
            <a:off x="2942705" y="2242858"/>
            <a:ext cx="2961295" cy="856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141001" y="2383207"/>
                <a:ext cx="276299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𝐷𝐾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001" y="2383207"/>
                <a:ext cx="2762999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48144" y="3908345"/>
                <a:ext cx="254871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𝐷𝐾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44" y="3908345"/>
                <a:ext cx="2548711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141001" y="5295996"/>
                <a:ext cx="2676182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argmin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001" y="5295996"/>
                <a:ext cx="2676182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6168044" y="4854633"/>
            <a:ext cx="24624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</a:rPr>
              <a:t>迭代策略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梯度下降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Newton</a:t>
            </a:r>
            <a:r>
              <a:rPr lang="zh-CN" altLang="en-US" dirty="0" smtClean="0"/>
              <a:t>法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Gauss-Newton</a:t>
            </a:r>
            <a:r>
              <a:rPr lang="zh-CN" altLang="en-US" dirty="0" smtClean="0"/>
              <a:t>法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Levenburg-Marquadt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C00000"/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C00000"/>
                </a:solidFill>
              </a:rPr>
              <a:t>视觉</a:t>
            </a:r>
            <a:r>
              <a:rPr lang="zh-CN" altLang="en-US" dirty="0" smtClean="0"/>
              <a:t>里程计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C00000"/>
                </a:solidFill>
              </a:rPr>
              <a:t>后端</a:t>
            </a:r>
            <a:r>
              <a:rPr lang="zh-CN" altLang="en-US" dirty="0" smtClean="0"/>
              <a:t>优化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C00000"/>
                </a:solidFill>
              </a:rPr>
              <a:t>回环</a:t>
            </a:r>
            <a:r>
              <a:rPr lang="zh-CN" altLang="en-US" dirty="0" smtClean="0"/>
              <a:t>检测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C00000"/>
                </a:solidFill>
              </a:rPr>
              <a:t>地图</a:t>
            </a:r>
            <a:r>
              <a:rPr lang="zh-CN" altLang="en-US" dirty="0" smtClean="0"/>
              <a:t>构建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C00000"/>
                </a:solidFill>
              </a:rPr>
              <a:t>小结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8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36771" y="268569"/>
            <a:ext cx="3325091" cy="2092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5274" y="2144899"/>
            <a:ext cx="8137845" cy="410164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Bundle Adjustment</a:t>
            </a:r>
          </a:p>
          <a:p>
            <a:pPr lvl="1"/>
            <a:r>
              <a:rPr lang="zh-CN" altLang="en-US" dirty="0" smtClean="0"/>
              <a:t>问题：梯度如何计算？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需要用李代数</a:t>
            </a:r>
            <a:r>
              <a:rPr lang="en-US" altLang="zh-CN" dirty="0" smtClean="0"/>
              <a:t>se(3)</a:t>
            </a:r>
            <a:r>
              <a:rPr lang="zh-CN" altLang="en-US" dirty="0" smtClean="0"/>
              <a:t>表达</a:t>
            </a:r>
            <a:r>
              <a:rPr lang="en-US" altLang="zh-CN" dirty="0" err="1" smtClean="0"/>
              <a:t>R,t</a:t>
            </a:r>
            <a:r>
              <a:rPr lang="zh-CN" altLang="en-US" dirty="0" smtClean="0"/>
              <a:t>，使用扰动模型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通用性强，对于</a:t>
            </a:r>
            <a:r>
              <a:rPr lang="en-US" altLang="zh-CN" dirty="0" smtClean="0"/>
              <a:t>3D-2D, 3D-3D</a:t>
            </a:r>
            <a:r>
              <a:rPr lang="zh-CN" altLang="en-US" dirty="0" smtClean="0"/>
              <a:t>问题都可用</a:t>
            </a:r>
            <a:r>
              <a:rPr lang="en-US" altLang="zh-CN" dirty="0" smtClean="0"/>
              <a:t>BA</a:t>
            </a:r>
            <a:r>
              <a:rPr lang="zh-CN" altLang="en-US" dirty="0" smtClean="0"/>
              <a:t>优化；（只要有观测模型即可建立误差项）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可以同时优化许多变量，包括相机位姿和特征点位置；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对初值敏感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对非凸问题，易落入局部极小</a:t>
            </a:r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776134" y="289813"/>
                <a:ext cx="2676182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argmin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134" y="289813"/>
                <a:ext cx="2676182" cy="8712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966639" y="1161077"/>
                <a:ext cx="254871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𝐷𝐾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639" y="1161077"/>
                <a:ext cx="2548711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66639" y="1772362"/>
                <a:ext cx="19084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𝑅𝑝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639" y="1772362"/>
                <a:ext cx="190840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5422900" y="131469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PnP: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900" y="177556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ICP:</a:t>
            </a:r>
          </a:p>
        </p:txBody>
      </p:sp>
    </p:spTree>
    <p:extLst>
      <p:ext uri="{BB962C8B-B14F-4D97-AF65-F5344CB8AC3E}">
        <p14:creationId xmlns:p14="http://schemas.microsoft.com/office/powerpoint/2010/main" val="21586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8650" y="1825625"/>
            <a:ext cx="4716434" cy="4351338"/>
          </a:xfrm>
        </p:spPr>
        <p:txBody>
          <a:bodyPr/>
          <a:lstStyle/>
          <a:p>
            <a:r>
              <a:rPr lang="zh-CN" altLang="en-US" sz="2400" dirty="0" smtClean="0"/>
              <a:t>剩下的问题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特征点怎么来？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特征点提取算法（</a:t>
            </a:r>
            <a:r>
              <a:rPr lang="en-US" altLang="zh-CN" sz="2000" dirty="0" smtClean="0"/>
              <a:t>SIFT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ORB</a:t>
            </a:r>
            <a:r>
              <a:rPr lang="zh-CN" altLang="en-US" sz="2000" dirty="0" smtClean="0"/>
              <a:t>等）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特征提取算法会计算图像中的</a:t>
            </a:r>
            <a:r>
              <a:rPr lang="zh-CN" altLang="en-US" sz="2000" dirty="0" smtClean="0">
                <a:solidFill>
                  <a:srgbClr val="C00000"/>
                </a:solidFill>
              </a:rPr>
              <a:t>关键点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Key-Point</a:t>
            </a:r>
            <a:r>
              <a:rPr lang="zh-CN" altLang="en-US" sz="2000" dirty="0" smtClean="0"/>
              <a:t>），以及每个关键点对应的</a:t>
            </a:r>
            <a:r>
              <a:rPr lang="zh-CN" altLang="en-US" sz="2000" dirty="0" smtClean="0">
                <a:solidFill>
                  <a:srgbClr val="C00000"/>
                </a:solidFill>
              </a:rPr>
              <a:t>描述子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Descriptor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r>
              <a:rPr lang="zh-CN" altLang="en-US" sz="2000" dirty="0" smtClean="0"/>
              <a:t>关键点代表图像信息集中的部分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描述子能够区别每个关键点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可以用于匹配</a:t>
            </a:r>
            <a:endParaRPr lang="en-US" altLang="zh-CN" sz="2000" dirty="0" smtClean="0"/>
          </a:p>
          <a:p>
            <a:pPr lvl="1"/>
            <a:endParaRPr lang="en-US" altLang="zh-CN" sz="2000" dirty="0" smtClean="0"/>
          </a:p>
          <a:p>
            <a:pPr lvl="1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78" y="1513537"/>
            <a:ext cx="3283162" cy="24877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928" y="4967077"/>
            <a:ext cx="4692072" cy="1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9422" y="1576243"/>
            <a:ext cx="7945928" cy="473219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基于特征点的视觉里程计</a:t>
            </a:r>
            <a:endParaRPr lang="en-US" altLang="zh-CN" dirty="0" smtClean="0"/>
          </a:p>
          <a:p>
            <a:r>
              <a:rPr lang="zh-CN" altLang="en-US" dirty="0" smtClean="0"/>
              <a:t>步骤</a:t>
            </a:r>
            <a:r>
              <a:rPr lang="en-US" altLang="zh-CN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对图像提取特征点和描述子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匹配</a:t>
            </a:r>
            <a:r>
              <a:rPr lang="zh-CN" altLang="en-US" dirty="0" smtClean="0"/>
              <a:t>当前图像与先前图像</a:t>
            </a:r>
            <a:endParaRPr lang="en-US" altLang="zh-CN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/>
              <a:t>通过最小化重投影误差，计算相机运动：</a:t>
            </a:r>
            <a:r>
              <a:rPr lang="en-US" altLang="zh-CN" dirty="0" smtClean="0"/>
              <a:t>PnP, ICP</a:t>
            </a:r>
          </a:p>
          <a:p>
            <a:r>
              <a:rPr lang="zh-CN" altLang="en-US" sz="2400" dirty="0" smtClean="0"/>
              <a:t>但是</a:t>
            </a:r>
            <a:r>
              <a:rPr lang="en-US" altLang="zh-CN" sz="2400" dirty="0" smtClean="0"/>
              <a:t>:</a:t>
            </a:r>
            <a:endParaRPr lang="en-US" altLang="zh-CN" sz="2400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000" dirty="0" smtClean="0"/>
              <a:t>特征提取很耗时</a:t>
            </a:r>
            <a:endParaRPr lang="en-US" altLang="zh-CN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000" dirty="0" smtClean="0"/>
              <a:t>特征提取并不一定成功，匹配也并不一定找的到</a:t>
            </a:r>
            <a:endParaRPr lang="en-US" altLang="zh-CN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000" dirty="0" smtClean="0"/>
              <a:t>可能存在误匹配</a:t>
            </a:r>
            <a:endParaRPr lang="en-US" altLang="zh-CN" sz="2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5993476" y="157624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视觉里程计主流算法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06557" y="2656956"/>
            <a:ext cx="4887883" cy="816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223" y="1462196"/>
            <a:ext cx="5023982" cy="473219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直接法</a:t>
            </a:r>
            <a:endParaRPr lang="en-US" altLang="zh-CN" dirty="0"/>
          </a:p>
          <a:p>
            <a:pPr lvl="1"/>
            <a:r>
              <a:rPr lang="zh-CN" altLang="en-US" sz="2000" dirty="0" smtClean="0"/>
              <a:t>灰度不变假设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最小化灰度差（</a:t>
            </a:r>
            <a:r>
              <a:rPr lang="en-US" altLang="zh-CN" sz="2000" dirty="0" smtClean="0"/>
              <a:t>Photometric Error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zh-CN" altLang="en-US" sz="2000" dirty="0" smtClean="0"/>
              <a:t>可以考虑所有的像素（但只有梯度明显的像素对优化有贡献）</a:t>
            </a:r>
            <a:endParaRPr lang="en-US" altLang="zh-CN" sz="2000" dirty="0" smtClean="0"/>
          </a:p>
          <a:p>
            <a:r>
              <a:rPr lang="zh-CN" altLang="en-US" sz="2000" dirty="0" smtClean="0"/>
              <a:t>可以计算稀疏、半稠密乃至稠密的结构</a:t>
            </a:r>
            <a:endParaRPr lang="en-US" altLang="zh-CN" sz="2000" dirty="0" smtClean="0"/>
          </a:p>
          <a:p>
            <a:r>
              <a:rPr lang="zh-CN" altLang="en-US" sz="2000" dirty="0" smtClean="0"/>
              <a:t>省去特征提取的时间</a:t>
            </a:r>
            <a:endParaRPr lang="en-US" altLang="zh-CN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80" y="4986879"/>
            <a:ext cx="3863098" cy="14554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757" y="1109813"/>
            <a:ext cx="3584821" cy="19065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-94012" y="2671977"/>
                <a:ext cx="6139936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𝑅𝑃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012" y="2671977"/>
                <a:ext cx="6139936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407324" y="5428211"/>
            <a:ext cx="2775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例子：稀疏直接</a:t>
            </a:r>
            <a:r>
              <a:rPr lang="en-US" altLang="zh-CN" dirty="0" smtClean="0"/>
              <a:t>——SVO</a:t>
            </a:r>
          </a:p>
          <a:p>
            <a:r>
              <a:rPr lang="en-US" altLang="zh-CN" dirty="0"/>
              <a:t>	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半稠密直接</a:t>
            </a:r>
            <a:r>
              <a:rPr lang="en-US" altLang="zh-CN" dirty="0" smtClean="0"/>
              <a:t>——LSD</a:t>
            </a:r>
          </a:p>
          <a:p>
            <a:r>
              <a:rPr lang="en-US" altLang="zh-CN" dirty="0" smtClean="0"/>
              <a:t>	    </a:t>
            </a:r>
            <a:r>
              <a:rPr lang="zh-CN" altLang="en-US" dirty="0" smtClean="0"/>
              <a:t>稠密直接</a:t>
            </a:r>
            <a:r>
              <a:rPr lang="en-US" altLang="zh-CN" dirty="0" smtClean="0"/>
              <a:t>——DVO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31" y="3056579"/>
            <a:ext cx="3174072" cy="18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Feature-based Methods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000" dirty="0"/>
              <a:t>Select 100-1000 representative </a:t>
            </a:r>
            <a:r>
              <a:rPr lang="en-US" altLang="zh-CN" sz="2000" dirty="0">
                <a:solidFill>
                  <a:srgbClr val="C00000"/>
                </a:solidFill>
              </a:rPr>
              <a:t>points (or lines, planes)</a:t>
            </a:r>
            <a:r>
              <a:rPr lang="en-US" altLang="zh-CN" sz="2000" dirty="0"/>
              <a:t> and discard the others.</a:t>
            </a:r>
          </a:p>
          <a:p>
            <a:r>
              <a:rPr lang="en-US" altLang="zh-CN" sz="2000" dirty="0"/>
              <a:t>Estimation the motion from the key-points.</a:t>
            </a:r>
          </a:p>
          <a:p>
            <a:r>
              <a:rPr lang="en-US" altLang="zh-CN" sz="2000" dirty="0"/>
              <a:t>Track the key-points using descriptors.</a:t>
            </a:r>
          </a:p>
          <a:p>
            <a:r>
              <a:rPr lang="en-US" altLang="zh-CN" sz="2000" dirty="0"/>
              <a:t>Sparse</a:t>
            </a:r>
          </a:p>
          <a:p>
            <a:r>
              <a:rPr lang="en-US" altLang="zh-CN" sz="2000" dirty="0"/>
              <a:t>Robust to outliers</a:t>
            </a:r>
            <a:endParaRPr lang="zh-CN" altLang="en-US" sz="2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Direct methods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2000" dirty="0"/>
              <a:t>Estimate the motion directly from pixels.</a:t>
            </a:r>
          </a:p>
          <a:p>
            <a:r>
              <a:rPr lang="en-US" altLang="zh-CN" sz="2000" dirty="0"/>
              <a:t>Use all information from images.</a:t>
            </a:r>
          </a:p>
          <a:p>
            <a:r>
              <a:rPr lang="en-US" altLang="zh-CN" sz="2000" dirty="0" smtClean="0"/>
              <a:t>Sparse is fast, but dense is slow</a:t>
            </a:r>
            <a:endParaRPr lang="en-US" altLang="zh-CN" sz="2000" dirty="0"/>
          </a:p>
          <a:p>
            <a:r>
              <a:rPr lang="en-US" altLang="zh-CN" sz="2000" dirty="0"/>
              <a:t>Difficult to remove the outliers</a:t>
            </a:r>
          </a:p>
          <a:p>
            <a:r>
              <a:rPr lang="en-US" altLang="zh-CN" sz="2000" dirty="0"/>
              <a:t>Needs good initialization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65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191796" y="4350577"/>
            <a:ext cx="2850267" cy="693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9422" y="1576243"/>
            <a:ext cx="7945928" cy="473219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计算特征点位置（</a:t>
            </a:r>
            <a:r>
              <a:rPr lang="en-US" altLang="zh-CN" dirty="0" smtClean="0"/>
              <a:t>Motion &amp; </a:t>
            </a:r>
            <a:r>
              <a:rPr lang="en-US" altLang="zh-CN" dirty="0" smtClean="0">
                <a:solidFill>
                  <a:srgbClr val="C00000"/>
                </a:solidFill>
              </a:rPr>
              <a:t>Structure</a:t>
            </a:r>
            <a:r>
              <a:rPr lang="zh-CN" altLang="en-US" dirty="0" smtClean="0"/>
              <a:t>）</a:t>
            </a:r>
            <a:endParaRPr lang="en-US" altLang="zh-CN" sz="20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2" y="2415597"/>
            <a:ext cx="3826089" cy="31679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95511" y="2286000"/>
            <a:ext cx="45822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C00000"/>
                </a:solidFill>
              </a:rPr>
              <a:t>三角化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理论上，</a:t>
            </a:r>
            <a:r>
              <a:rPr lang="en-US" altLang="zh-CN" dirty="0" smtClean="0"/>
              <a:t>P</a:t>
            </a:r>
            <a:r>
              <a:rPr lang="zh-CN" altLang="en-US" dirty="0" smtClean="0"/>
              <a:t>应该在                       延长线交点处</a:t>
            </a:r>
            <a:endParaRPr lang="en-US" altLang="zh-CN" dirty="0" smtClean="0"/>
          </a:p>
          <a:p>
            <a:r>
              <a:rPr lang="zh-CN" altLang="en-US" dirty="0" smtClean="0"/>
              <a:t>但受噪声影响，这两条线一般不相交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根据左图：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两边分别乘       和       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可解出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170160" y="2562999"/>
                <a:ext cx="1275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160" y="2562999"/>
                <a:ext cx="12759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849121" y="3916786"/>
                <a:ext cx="492443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121" y="3916786"/>
                <a:ext cx="492443" cy="372666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440406" y="3916786"/>
                <a:ext cx="492443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406" y="3916786"/>
                <a:ext cx="492443" cy="373179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455744" y="5043844"/>
                <a:ext cx="786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744" y="5043844"/>
                <a:ext cx="7867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401980" y="3502536"/>
                <a:ext cx="2429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980" y="3502536"/>
                <a:ext cx="24298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48321" y="4341256"/>
                <a:ext cx="2937214" cy="693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321" y="4341256"/>
                <a:ext cx="2937214" cy="6932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148321" y="5422497"/>
                <a:ext cx="285385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321" y="5422497"/>
                <a:ext cx="2853858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245052" y="6173306"/>
            <a:ext cx="844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但是，三角化之后的特征点深度是带有误差的。我们可以进一步使用后续图像来估计像素深度，引出</a:t>
            </a:r>
            <a:r>
              <a:rPr lang="en-US" altLang="zh-CN" dirty="0" smtClean="0"/>
              <a:t>Depth Filter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66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视觉</a:t>
            </a:r>
            <a:r>
              <a:rPr lang="zh-CN" altLang="en-US" dirty="0"/>
              <a:t>里程计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0286" y="1609494"/>
            <a:ext cx="11075843" cy="473219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视觉里程计小结</a:t>
            </a:r>
            <a:endParaRPr lang="en-US" altLang="zh-CN" dirty="0" smtClean="0"/>
          </a:p>
          <a:p>
            <a:r>
              <a:rPr lang="zh-CN" altLang="en-US" dirty="0" smtClean="0"/>
              <a:t>在视觉里程计中，我们：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提取、匹配了特征点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根据配对的特征点计算相机运动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估计特征点的空间位置</a:t>
            </a:r>
            <a:endParaRPr lang="en-US" altLang="zh-CN" dirty="0"/>
          </a:p>
          <a:p>
            <a:r>
              <a:rPr lang="zh-CN" altLang="en-US" dirty="0" smtClean="0"/>
              <a:t>但是它们会：</a:t>
            </a:r>
            <a:r>
              <a:rPr lang="en-US" altLang="zh-CN" dirty="0" smtClean="0"/>
              <a:t> </a:t>
            </a:r>
          </a:p>
          <a:p>
            <a:pPr lvl="1"/>
            <a:r>
              <a:rPr lang="zh-CN" altLang="en-US" dirty="0" smtClean="0"/>
              <a:t>带有噪声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随着误差累计，发生飘移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丢失（相机被遮挡或运动过快）</a:t>
            </a:r>
            <a:endParaRPr lang="en-US" altLang="zh-CN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5542742" y="4072314"/>
            <a:ext cx="324196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Global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Loop 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Re-localization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0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</a:rPr>
              <a:t>后端优化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85" y="853299"/>
            <a:ext cx="6092105" cy="2104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96938" y="1030779"/>
            <a:ext cx="1354974" cy="872836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3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</a:rPr>
              <a:t>后端优化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547" y="1460977"/>
            <a:ext cx="7207540" cy="5047888"/>
          </a:xfrm>
        </p:spPr>
        <p:txBody>
          <a:bodyPr/>
          <a:lstStyle/>
          <a:p>
            <a:r>
              <a:rPr lang="zh-CN" altLang="en-US" dirty="0" smtClean="0"/>
              <a:t>回顾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数学模型</a:t>
            </a:r>
            <a:endParaRPr lang="en-US" altLang="zh-CN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r>
              <a:rPr lang="zh-CN" altLang="en-US" sz="1800" dirty="0" smtClean="0"/>
              <a:t>视觉里程计：提取了关键帧、特征点，并提供了初值</a:t>
            </a:r>
            <a:endParaRPr lang="en-US" altLang="zh-CN" sz="1800" dirty="0" smtClean="0"/>
          </a:p>
          <a:p>
            <a:r>
              <a:rPr lang="zh-CN" altLang="en-US" sz="1800" dirty="0" smtClean="0"/>
              <a:t>后端：处理观测和运动模型之间的误差，计算最大后验概率估计</a:t>
            </a:r>
            <a:endParaRPr lang="zh-CN" altLang="en-US" sz="1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83488" y="2966672"/>
            <a:ext cx="23244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Observation: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98" y="1998551"/>
            <a:ext cx="5580952" cy="163809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83489" y="2263320"/>
            <a:ext cx="23244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Motion: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83488" y="3984921"/>
            <a:ext cx="23244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Observation:</a:t>
            </a:r>
          </a:p>
        </p:txBody>
      </p:sp>
      <p:sp>
        <p:nvSpPr>
          <p:cNvPr id="27" name="矩形 26"/>
          <p:cNvSpPr/>
          <p:nvPr/>
        </p:nvSpPr>
        <p:spPr>
          <a:xfrm>
            <a:off x="2934398" y="3900279"/>
            <a:ext cx="2961295" cy="856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132694" y="4022916"/>
                <a:ext cx="276299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𝐷𝐾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694" y="4022916"/>
                <a:ext cx="276299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524301" y="5848012"/>
                <a:ext cx="4489882" cy="454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01" y="5848012"/>
                <a:ext cx="4489882" cy="4547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4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2"/>
                </a:solidFill>
              </a:rPr>
              <a:t>后端优化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547" y="1460977"/>
            <a:ext cx="5877504" cy="504788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后端存在两种主流方法</a:t>
            </a:r>
            <a:endParaRPr lang="en-US" altLang="zh-CN" dirty="0" smtClean="0"/>
          </a:p>
          <a:p>
            <a:pPr lvl="1"/>
            <a:r>
              <a:rPr lang="zh-CN" altLang="en-US" sz="1800" dirty="0" smtClean="0"/>
              <a:t>基于滤波器：</a:t>
            </a:r>
            <a:r>
              <a:rPr lang="en-US" altLang="zh-CN" sz="1800" dirty="0" err="1" smtClean="0"/>
              <a:t>Kalman</a:t>
            </a:r>
            <a:r>
              <a:rPr lang="en-US" altLang="zh-CN" sz="1800" dirty="0" smtClean="0"/>
              <a:t> Filter, EKF, PF, RBPF, UKF</a:t>
            </a:r>
          </a:p>
          <a:p>
            <a:pPr lvl="1"/>
            <a:r>
              <a:rPr lang="zh-CN" altLang="en-US" sz="1800" dirty="0" smtClean="0"/>
              <a:t>基于非线性优化：图优化、因子图</a:t>
            </a:r>
            <a:endParaRPr lang="en-US" altLang="zh-CN" sz="1800" dirty="0" smtClean="0"/>
          </a:p>
          <a:p>
            <a:r>
              <a:rPr lang="zh-CN" altLang="en-US" sz="2200" dirty="0" smtClean="0"/>
              <a:t>历史上，</a:t>
            </a:r>
            <a:r>
              <a:rPr lang="en-US" altLang="zh-CN" sz="2200" dirty="0" smtClean="0"/>
              <a:t>EKF</a:t>
            </a:r>
            <a:r>
              <a:rPr lang="zh-CN" altLang="en-US" sz="2200" dirty="0" smtClean="0"/>
              <a:t>曾占据很长一段时间的主流</a:t>
            </a:r>
            <a:endParaRPr lang="en-US" altLang="zh-CN" sz="2200" dirty="0" smtClean="0"/>
          </a:p>
          <a:p>
            <a:r>
              <a:rPr lang="en-US" altLang="zh-CN" sz="2200" dirty="0" smtClean="0"/>
              <a:t>EKF</a:t>
            </a:r>
            <a:r>
              <a:rPr lang="zh-CN" altLang="en-US" sz="2200" dirty="0" smtClean="0"/>
              <a:t>思路</a:t>
            </a:r>
            <a:endParaRPr lang="en-US" altLang="zh-CN" sz="2200" dirty="0" smtClean="0"/>
          </a:p>
          <a:p>
            <a:pPr lvl="1"/>
            <a:r>
              <a:rPr lang="zh-CN" altLang="en-US" sz="1800" dirty="0" smtClean="0"/>
              <a:t>在工作点线性化，将系统线性化，并用高斯分布近似其噪声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按照卡尔曼滤波进行预测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更新步骤</a:t>
            </a:r>
            <a:endParaRPr lang="en-US" altLang="zh-CN" sz="1800" dirty="0" smtClean="0"/>
          </a:p>
          <a:p>
            <a:r>
              <a:rPr lang="en-US" altLang="zh-CN" sz="2200" dirty="0" smtClean="0"/>
              <a:t>EKF</a:t>
            </a:r>
            <a:r>
              <a:rPr lang="zh-CN" altLang="en-US" sz="2200" dirty="0" smtClean="0"/>
              <a:t>存在的问题</a:t>
            </a:r>
            <a:endParaRPr lang="en-US" altLang="zh-CN" sz="2200" dirty="0" smtClean="0"/>
          </a:p>
          <a:p>
            <a:pPr lvl="1"/>
            <a:r>
              <a:rPr lang="zh-CN" altLang="en-US" sz="1800" dirty="0" smtClean="0"/>
              <a:t>即使是高斯分布，经过非线性变换后也不是高斯分布，近似有时是没道理的。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线性化过程中丢弃了高阶项，且工作点不是输入状态真实的均值，而是一个估计的均值。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需要更新状态的协方差矩阵，复杂度为</a:t>
            </a:r>
            <a:endParaRPr lang="en-US" altLang="zh-CN" sz="1800" dirty="0" smtClean="0"/>
          </a:p>
          <a:p>
            <a:pPr lvl="1"/>
            <a:endParaRPr lang="en-US" altLang="zh-CN" sz="1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35" y="1313135"/>
            <a:ext cx="3278332" cy="96224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67797" y="2485505"/>
            <a:ext cx="264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从状态估计角度来说，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是一个非线性非高斯系统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177140" y="5771403"/>
                <a:ext cx="834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40" y="5771403"/>
                <a:ext cx="8346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8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solidFill>
                  <a:srgbClr val="C00000"/>
                </a:solidFill>
              </a:rPr>
              <a:t>视觉</a:t>
            </a:r>
            <a:r>
              <a:rPr lang="en-US" altLang="zh-CN" dirty="0"/>
              <a:t>SLAM</a:t>
            </a:r>
            <a:r>
              <a:rPr lang="zh-CN" altLang="en-US" dirty="0"/>
              <a:t>概述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80400" y="2103075"/>
            <a:ext cx="3890668" cy="994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后端优化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67930"/>
            <a:ext cx="7886700" cy="5015750"/>
          </a:xfrm>
        </p:spPr>
        <p:txBody>
          <a:bodyPr/>
          <a:lstStyle/>
          <a:p>
            <a:r>
              <a:rPr lang="zh-CN" altLang="en-US" dirty="0" smtClean="0"/>
              <a:t>全局优化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转化成优化问题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与滤波器的差异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考虑所有时间的</a:t>
            </a:r>
            <a:r>
              <a:rPr lang="en-US" altLang="zh-CN" dirty="0" smtClean="0"/>
              <a:t>Pose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Point</a:t>
            </a:r>
          </a:p>
          <a:p>
            <a:pPr lvl="1"/>
            <a:r>
              <a:rPr lang="zh-CN" altLang="en-US" dirty="0" smtClean="0"/>
              <a:t>局部线性化并迭代求解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5" y="2084060"/>
            <a:ext cx="3278332" cy="962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900465" y="2186457"/>
                <a:ext cx="358181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465" y="2186457"/>
                <a:ext cx="3581814" cy="404983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780400" y="2541174"/>
                <a:ext cx="3821944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𝑘𝑗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400" y="2541174"/>
                <a:ext cx="3821944" cy="411395"/>
              </a:xfrm>
              <a:prstGeom prst="rect">
                <a:avLst/>
              </a:prstGeom>
              <a:blipFill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箭头 12"/>
          <p:cNvSpPr/>
          <p:nvPr/>
        </p:nvSpPr>
        <p:spPr>
          <a:xfrm>
            <a:off x="3751846" y="2465363"/>
            <a:ext cx="872836" cy="26952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631" y="3623014"/>
            <a:ext cx="5699537" cy="10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后端优化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67930"/>
            <a:ext cx="4376545" cy="501575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图优化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优化变量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节点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误差项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边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问题可以用一个图来描述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给定初值后，迭代更新</a:t>
            </a:r>
            <a:endParaRPr lang="en-US" altLang="zh-CN" sz="1800" dirty="0" smtClean="0"/>
          </a:p>
          <a:p>
            <a:pPr lvl="1"/>
            <a:endParaRPr lang="en-US" altLang="zh-CN" sz="1800" dirty="0"/>
          </a:p>
          <a:p>
            <a:r>
              <a:rPr lang="zh-CN" altLang="en-US" sz="2000" dirty="0" smtClean="0">
                <a:solidFill>
                  <a:srgbClr val="C00000"/>
                </a:solidFill>
              </a:rPr>
              <a:t>稀疏性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1800" dirty="0" smtClean="0"/>
              <a:t>认识到</a:t>
            </a:r>
            <a:r>
              <a:rPr lang="en-US" altLang="zh-CN" sz="1800" dirty="0" smtClean="0"/>
              <a:t>SLAM</a:t>
            </a:r>
            <a:r>
              <a:rPr lang="zh-CN" altLang="en-US" sz="1800" dirty="0" smtClean="0"/>
              <a:t>中图优化的稀疏性是</a:t>
            </a:r>
            <a:r>
              <a:rPr lang="en-US" altLang="zh-CN" sz="1800" dirty="0" smtClean="0"/>
              <a:t>21</a:t>
            </a:r>
            <a:r>
              <a:rPr lang="zh-CN" altLang="en-US" sz="1800" dirty="0" smtClean="0"/>
              <a:t>世纪</a:t>
            </a:r>
            <a:r>
              <a:rPr lang="en-US" altLang="zh-CN" sz="1800" dirty="0" smtClean="0"/>
              <a:t>SLAM</a:t>
            </a:r>
            <a:r>
              <a:rPr lang="zh-CN" altLang="en-US" sz="1800" dirty="0" smtClean="0"/>
              <a:t>研究的重要进展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图优化中的位姿节点和路标节点可以先后优化，大幅提高优化效率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详细地稀疏性需要介绍稀疏</a:t>
            </a:r>
            <a:r>
              <a:rPr lang="en-US" altLang="zh-CN" sz="1800" dirty="0" err="1" smtClean="0"/>
              <a:t>Schur</a:t>
            </a:r>
            <a:r>
              <a:rPr lang="zh-CN" altLang="en-US" sz="1800" dirty="0" smtClean="0"/>
              <a:t>和</a:t>
            </a:r>
            <a:r>
              <a:rPr lang="en-US" altLang="zh-CN" sz="1800" dirty="0" err="1" smtClean="0"/>
              <a:t>Cholesky</a:t>
            </a:r>
            <a:r>
              <a:rPr lang="zh-CN" altLang="en-US" sz="1800" dirty="0" smtClean="0"/>
              <a:t>分解</a:t>
            </a:r>
            <a:endParaRPr lang="en-US" altLang="zh-CN" sz="1800" dirty="0" smtClean="0"/>
          </a:p>
          <a:p>
            <a:r>
              <a:rPr lang="zh-CN" altLang="en-US" sz="2200" dirty="0" smtClean="0"/>
              <a:t>工具：</a:t>
            </a:r>
            <a:r>
              <a:rPr lang="en-US" altLang="zh-CN" sz="2200" dirty="0" smtClean="0"/>
              <a:t>g2o, </a:t>
            </a:r>
            <a:r>
              <a:rPr lang="en-US" altLang="zh-CN" sz="2200" dirty="0" err="1" smtClean="0"/>
              <a:t>gtsam</a:t>
            </a:r>
            <a:r>
              <a:rPr lang="zh-CN" altLang="en-US" sz="2200" dirty="0" smtClean="0"/>
              <a:t>等</a:t>
            </a:r>
            <a:endParaRPr lang="zh-CN" altLang="en-US" sz="2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569" y="1344456"/>
            <a:ext cx="4829236" cy="873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19664" y="4687531"/>
            <a:ext cx="8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G={V,E}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4856"/>
          <a:stretch/>
        </p:blipFill>
        <p:spPr>
          <a:xfrm>
            <a:off x="5005195" y="2387612"/>
            <a:ext cx="3752168" cy="21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后端优化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65" y="1523279"/>
            <a:ext cx="3118378" cy="465368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923280" y="4351775"/>
            <a:ext cx="302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loop constraints can help to correct the drift.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 rot="12829646">
            <a:off x="3933953" y="3096075"/>
            <a:ext cx="3388888" cy="17348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3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/>
                </a:solidFill>
              </a:rPr>
              <a:t>后端优化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图优化中的问题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加入了错误的边怎么办？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使用鲁棒核函数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图的规模随着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过程增长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剪枝、合并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大规模图优化很耗时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控制优化逻辑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39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回环检测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85" y="853299"/>
            <a:ext cx="6092105" cy="2104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7107" y="2044933"/>
            <a:ext cx="1354974" cy="872836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7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回环检测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164" y="1376738"/>
            <a:ext cx="7409873" cy="4408920"/>
          </a:xfrm>
        </p:spPr>
        <p:txBody>
          <a:bodyPr/>
          <a:lstStyle/>
          <a:p>
            <a:r>
              <a:rPr lang="zh-CN" altLang="en-US" dirty="0" smtClean="0"/>
              <a:t>回环检测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识别</a:t>
            </a:r>
            <a:r>
              <a:rPr lang="zh-CN" altLang="en-US" dirty="0" smtClean="0">
                <a:solidFill>
                  <a:srgbClr val="C00000"/>
                </a:solidFill>
              </a:rPr>
              <a:t>到达过</a:t>
            </a:r>
            <a:r>
              <a:rPr lang="zh-CN" altLang="en-US" dirty="0" smtClean="0"/>
              <a:t>的地点</a:t>
            </a:r>
            <a:r>
              <a:rPr lang="en-US" altLang="zh-CN" dirty="0" smtClean="0"/>
              <a:t>.</a:t>
            </a:r>
          </a:p>
          <a:p>
            <a:r>
              <a:rPr lang="zh-CN" altLang="en-US" sz="2000" dirty="0" smtClean="0"/>
              <a:t>视觉里程计仅用相邻帧图像估计运动，存在累积误差</a:t>
            </a:r>
            <a:endParaRPr lang="en-US" altLang="zh-CN" sz="2000" dirty="0" smtClean="0"/>
          </a:p>
          <a:p>
            <a:r>
              <a:rPr lang="zh-CN" altLang="en-US" sz="2000" dirty="0" smtClean="0"/>
              <a:t>回环检测通过发现到达过的地方，消除累积误差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从而保证了轨迹与地图的全局一致性（</a:t>
            </a:r>
            <a:r>
              <a:rPr lang="en-US" altLang="zh-CN" sz="1600" dirty="0" smtClean="0"/>
              <a:t>Globally Consistent</a:t>
            </a:r>
            <a:r>
              <a:rPr lang="zh-CN" altLang="en-US" sz="1600" dirty="0" smtClean="0"/>
              <a:t>）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63" y="2926080"/>
            <a:ext cx="2386547" cy="35615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36" y="3615798"/>
            <a:ext cx="5464442" cy="28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回环检测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048" y="1476490"/>
            <a:ext cx="6271843" cy="4408920"/>
          </a:xfrm>
        </p:spPr>
        <p:txBody>
          <a:bodyPr/>
          <a:lstStyle/>
          <a:p>
            <a:r>
              <a:rPr lang="zh-CN" altLang="en-US" dirty="0" smtClean="0"/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的回环检测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计算图像的相似性</a:t>
            </a:r>
            <a:endParaRPr lang="en-US" altLang="zh-CN" dirty="0" smtClean="0"/>
          </a:p>
          <a:p>
            <a:pPr lvl="1"/>
            <a:r>
              <a:rPr lang="zh-CN" altLang="en-US" sz="1600" dirty="0" smtClean="0">
                <a:solidFill>
                  <a:srgbClr val="C00000"/>
                </a:solidFill>
              </a:rPr>
              <a:t>图像信息丰富，因此视觉</a:t>
            </a:r>
            <a:r>
              <a:rPr lang="en-US" altLang="zh-CN" sz="1600" dirty="0" smtClean="0">
                <a:solidFill>
                  <a:srgbClr val="C00000"/>
                </a:solidFill>
              </a:rPr>
              <a:t>SLAM</a:t>
            </a:r>
            <a:r>
              <a:rPr lang="zh-CN" altLang="en-US" sz="1600" dirty="0" smtClean="0">
                <a:solidFill>
                  <a:srgbClr val="C00000"/>
                </a:solidFill>
              </a:rPr>
              <a:t>在回环检测中具有优势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1" y="2956606"/>
            <a:ext cx="1662546" cy="1246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23" y="2956606"/>
            <a:ext cx="1662546" cy="1246910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>
            <a:off x="4014892" y="2734933"/>
            <a:ext cx="1440873" cy="443346"/>
          </a:xfrm>
          <a:prstGeom prst="wedgeRectCallout">
            <a:avLst>
              <a:gd name="adj1" fmla="val -49038"/>
              <a:gd name="adj2" fmla="val 1187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YES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48" y="4648679"/>
            <a:ext cx="3985769" cy="1585866"/>
          </a:xfrm>
          <a:prstGeom prst="rect">
            <a:avLst/>
          </a:prstGeom>
        </p:spPr>
      </p:pic>
      <p:sp>
        <p:nvSpPr>
          <p:cNvPr id="12" name="矩形标注 11"/>
          <p:cNvSpPr/>
          <p:nvPr/>
        </p:nvSpPr>
        <p:spPr>
          <a:xfrm>
            <a:off x="4049313" y="3636563"/>
            <a:ext cx="1440873" cy="739252"/>
          </a:xfrm>
          <a:prstGeom prst="wedgeRectCallout">
            <a:avLst>
              <a:gd name="adj1" fmla="val -50320"/>
              <a:gd name="adj2" fmla="val 975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Looks same but not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248" y="4555237"/>
            <a:ext cx="4285286" cy="1681894"/>
          </a:xfrm>
          <a:prstGeom prst="rect">
            <a:avLst/>
          </a:prstGeom>
        </p:spPr>
      </p:pic>
      <p:sp>
        <p:nvSpPr>
          <p:cNvPr id="14" name="矩形标注 13"/>
          <p:cNvSpPr/>
          <p:nvPr/>
        </p:nvSpPr>
        <p:spPr>
          <a:xfrm>
            <a:off x="6753535" y="3636563"/>
            <a:ext cx="1440873" cy="739252"/>
          </a:xfrm>
          <a:prstGeom prst="wedgeRectCallout">
            <a:avLst>
              <a:gd name="adj1" fmla="val -50320"/>
              <a:gd name="adj2" fmla="val 975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Looks different but the same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567850" y="6369482"/>
            <a:ext cx="143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False Positive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196620" y="6369482"/>
            <a:ext cx="153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False Negative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73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回环检测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4432" y="1545188"/>
            <a:ext cx="7409873" cy="4408920"/>
          </a:xfrm>
        </p:spPr>
        <p:txBody>
          <a:bodyPr/>
          <a:lstStyle/>
          <a:p>
            <a:r>
              <a:rPr lang="zh-CN" altLang="en-US" dirty="0" smtClean="0"/>
              <a:t>如何计算两个图像的相似性？</a:t>
            </a:r>
            <a:endParaRPr lang="en-US" altLang="zh-CN" dirty="0" smtClean="0"/>
          </a:p>
          <a:p>
            <a:pPr lvl="1"/>
            <a:r>
              <a:rPr lang="en-US" altLang="zh-CN" sz="1800" dirty="0" smtClean="0"/>
              <a:t>A-B? </a:t>
            </a:r>
            <a:endParaRPr lang="en-US" altLang="zh-CN" sz="1800" dirty="0"/>
          </a:p>
          <a:p>
            <a:r>
              <a:rPr lang="zh-CN" altLang="en-US" sz="2000" dirty="0" smtClean="0"/>
              <a:t>主流方法</a:t>
            </a:r>
            <a:r>
              <a:rPr lang="en-US" altLang="zh-CN" sz="2000" dirty="0" smtClean="0"/>
              <a:t>: </a:t>
            </a:r>
            <a:r>
              <a:rPr lang="en-US" altLang="zh-CN" sz="2000" dirty="0"/>
              <a:t>Bag-of-Words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2" y="3313033"/>
            <a:ext cx="4063225" cy="28475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5119" y="3155092"/>
            <a:ext cx="43990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From many images: nose, eyes, hairs, 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95119" y="4106563"/>
            <a:ext cx="43990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Dictionary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95118" y="5042183"/>
            <a:ext cx="43990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Face = 1 nose + 2 eyes + 1 hairs + …</a:t>
            </a:r>
          </a:p>
        </p:txBody>
      </p:sp>
      <p:sp>
        <p:nvSpPr>
          <p:cNvPr id="8" name="下箭头 7"/>
          <p:cNvSpPr/>
          <p:nvPr/>
        </p:nvSpPr>
        <p:spPr>
          <a:xfrm>
            <a:off x="6741218" y="3612463"/>
            <a:ext cx="238897" cy="42191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6741217" y="4548083"/>
            <a:ext cx="238897" cy="42191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95118" y="6002600"/>
            <a:ext cx="43990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Features -&gt; Words</a:t>
            </a:r>
          </a:p>
        </p:txBody>
      </p:sp>
      <p:sp>
        <p:nvSpPr>
          <p:cNvPr id="11" name="下箭头 10"/>
          <p:cNvSpPr/>
          <p:nvPr/>
        </p:nvSpPr>
        <p:spPr>
          <a:xfrm>
            <a:off x="6760807" y="5483703"/>
            <a:ext cx="238897" cy="42191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回环检测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661" y="1690689"/>
            <a:ext cx="7409873" cy="4408920"/>
          </a:xfrm>
        </p:spPr>
        <p:txBody>
          <a:bodyPr/>
          <a:lstStyle/>
          <a:p>
            <a:r>
              <a:rPr lang="en-US" altLang="zh-CN" dirty="0" err="1" smtClean="0"/>
              <a:t>BoW</a:t>
            </a:r>
            <a:r>
              <a:rPr lang="zh-CN" altLang="en-US" dirty="0" smtClean="0"/>
              <a:t>回环检测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 smtClean="0"/>
              <a:t>如何评价一个回环检测算法？</a:t>
            </a:r>
            <a:endParaRPr lang="en-US" altLang="zh-CN" sz="2000" dirty="0"/>
          </a:p>
          <a:p>
            <a:pPr lvl="1"/>
            <a:r>
              <a:rPr lang="en-US" altLang="zh-CN" sz="1600" dirty="0"/>
              <a:t>Precision-recall curve.</a:t>
            </a:r>
          </a:p>
          <a:p>
            <a:r>
              <a:rPr lang="en-US" altLang="zh-CN" sz="2000" dirty="0"/>
              <a:t>Approaches from ML: Auto-encoders, </a:t>
            </a:r>
            <a:r>
              <a:rPr lang="en-US" altLang="zh-CN" sz="2000" dirty="0" smtClean="0"/>
              <a:t>CNNs.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70454" y="2287217"/>
            <a:ext cx="11388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 large image set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138086" y="2293456"/>
            <a:ext cx="11388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Features: SIFT, ORB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1547170" y="2450190"/>
            <a:ext cx="453081" cy="2471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121852" y="2389091"/>
            <a:ext cx="11388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Dictionary</a:t>
            </a:r>
            <a:endParaRPr lang="zh-CN" altLang="en-US" dirty="0"/>
          </a:p>
        </p:txBody>
      </p:sp>
      <p:sp>
        <p:nvSpPr>
          <p:cNvPr id="16" name="右箭头 15"/>
          <p:cNvSpPr/>
          <p:nvPr/>
        </p:nvSpPr>
        <p:spPr>
          <a:xfrm>
            <a:off x="3457300" y="2511288"/>
            <a:ext cx="453081" cy="2471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139569" y="2040944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Clustering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331895" y="3119123"/>
            <a:ext cx="11388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Image A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318419" y="3620855"/>
            <a:ext cx="11388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Image B</a:t>
            </a:r>
            <a:endParaRPr lang="zh-CN" altLang="en-US" dirty="0"/>
          </a:p>
        </p:txBody>
      </p:sp>
      <p:cxnSp>
        <p:nvCxnSpPr>
          <p:cNvPr id="22" name="直接箭头连接符 21"/>
          <p:cNvCxnSpPr>
            <a:stCxn id="18" idx="3"/>
            <a:endCxn id="15" idx="2"/>
          </p:cNvCxnSpPr>
          <p:nvPr/>
        </p:nvCxnSpPr>
        <p:spPr>
          <a:xfrm flipV="1">
            <a:off x="3470776" y="2758423"/>
            <a:ext cx="1220517" cy="54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9" idx="3"/>
            <a:endCxn id="15" idx="2"/>
          </p:cNvCxnSpPr>
          <p:nvPr/>
        </p:nvCxnSpPr>
        <p:spPr>
          <a:xfrm flipV="1">
            <a:off x="3457300" y="2758423"/>
            <a:ext cx="1233993" cy="1047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512498" y="2774211"/>
            <a:ext cx="29661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Words A= 2 car + 1 people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506889" y="3204010"/>
            <a:ext cx="29661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Words A= 1 car + 1 cat</a:t>
            </a:r>
            <a:endParaRPr lang="zh-CN" altLang="en-US" dirty="0"/>
          </a:p>
        </p:txBody>
      </p:sp>
      <p:cxnSp>
        <p:nvCxnSpPr>
          <p:cNvPr id="29" name="直接箭头连接符 28"/>
          <p:cNvCxnSpPr>
            <a:stCxn id="15" idx="2"/>
            <a:endCxn id="26" idx="1"/>
          </p:cNvCxnSpPr>
          <p:nvPr/>
        </p:nvCxnSpPr>
        <p:spPr>
          <a:xfrm>
            <a:off x="4691293" y="2758423"/>
            <a:ext cx="821205" cy="200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15" idx="2"/>
            <a:endCxn id="27" idx="1"/>
          </p:cNvCxnSpPr>
          <p:nvPr/>
        </p:nvCxnSpPr>
        <p:spPr>
          <a:xfrm>
            <a:off x="4691293" y="2758423"/>
            <a:ext cx="815596" cy="630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298785" y="3727515"/>
            <a:ext cx="24401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Compute Similarity and</a:t>
            </a:r>
          </a:p>
          <a:p>
            <a:pPr algn="ctr"/>
            <a:r>
              <a:rPr lang="en-US" altLang="zh-CN" dirty="0"/>
              <a:t>Raise</a:t>
            </a:r>
            <a:r>
              <a:rPr lang="zh-CN" altLang="en-US" dirty="0"/>
              <a:t> </a:t>
            </a:r>
            <a:r>
              <a:rPr lang="en-US" altLang="zh-CN" dirty="0"/>
              <a:t>loop hypothesis</a:t>
            </a:r>
          </a:p>
        </p:txBody>
      </p:sp>
      <p:sp>
        <p:nvSpPr>
          <p:cNvPr id="33" name="右箭头 32"/>
          <p:cNvSpPr/>
          <p:nvPr/>
        </p:nvSpPr>
        <p:spPr>
          <a:xfrm>
            <a:off x="5632466" y="3773905"/>
            <a:ext cx="395416" cy="27677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081" y="163477"/>
            <a:ext cx="2586588" cy="190080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92" y="4852214"/>
            <a:ext cx="3658166" cy="18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rgbClr val="C00000"/>
                </a:solidFill>
              </a:rPr>
              <a:t>建图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85" y="853299"/>
            <a:ext cx="6092105" cy="2104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54417" y="1040991"/>
            <a:ext cx="1354974" cy="872836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SLAM: Simultaneous </a:t>
            </a:r>
            <a:r>
              <a:rPr lang="en-US" altLang="zh-CN" sz="2400" dirty="0" smtClean="0">
                <a:solidFill>
                  <a:srgbClr val="C00000"/>
                </a:solidFill>
              </a:rPr>
              <a:t>Localization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rgbClr val="C00000"/>
                </a:solidFill>
              </a:rPr>
              <a:t>Mapping</a:t>
            </a:r>
          </a:p>
          <a:p>
            <a:r>
              <a:rPr lang="zh-CN" altLang="en-US" sz="2400" dirty="0" smtClean="0"/>
              <a:t>应用：机器人、无人机、</a:t>
            </a:r>
            <a:r>
              <a:rPr lang="en-US" altLang="zh-CN" sz="2400" dirty="0" smtClean="0"/>
              <a:t>AR/VR</a:t>
            </a:r>
            <a:r>
              <a:rPr lang="zh-CN" altLang="en-US" sz="2400" dirty="0" smtClean="0"/>
              <a:t>、智能硬件</a:t>
            </a:r>
            <a:r>
              <a:rPr lang="en-US" altLang="zh-CN" sz="2400" dirty="0" smtClean="0"/>
              <a:t>……</a:t>
            </a:r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60452" y="3673038"/>
            <a:ext cx="2636143" cy="1933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79" y="4758131"/>
            <a:ext cx="2663602" cy="1553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288" y="2936146"/>
            <a:ext cx="2620993" cy="14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建图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“定位”与“建图”是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两个主要目标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但地图的形式却没有定位那么固定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依赖于“希望用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来做什么”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77" y="3259064"/>
            <a:ext cx="3174587" cy="1318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9" y="3649385"/>
            <a:ext cx="2839293" cy="27081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8110" y="6488668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Metric map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183" y="3649385"/>
            <a:ext cx="2735696" cy="25906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97271" y="6375894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Topological map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008028" y="6359333"/>
            <a:ext cx="81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Others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282" y="4800715"/>
            <a:ext cx="1546886" cy="10404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765" y="4654495"/>
            <a:ext cx="1664676" cy="13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建图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我们希望找到合适的方式描述环境</a:t>
            </a:r>
            <a:endParaRPr lang="en-US" altLang="zh-CN" dirty="0" smtClean="0"/>
          </a:p>
        </p:txBody>
      </p:sp>
      <p:sp>
        <p:nvSpPr>
          <p:cNvPr id="12" name="文本框 11"/>
          <p:cNvSpPr txBox="1"/>
          <p:nvPr/>
        </p:nvSpPr>
        <p:spPr>
          <a:xfrm>
            <a:off x="315305" y="2486878"/>
            <a:ext cx="4913746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Metric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Hard to extend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Expensive in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Grid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Occupancy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Raw point cloud map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518727" y="2917766"/>
            <a:ext cx="3286299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Topological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Low-cost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Inaccurate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Need local models to navigate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595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建图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导航</a:t>
            </a:r>
            <a:r>
              <a:rPr lang="zh-CN" altLang="en-US" dirty="0" smtClean="0"/>
              <a:t>用地图</a:t>
            </a:r>
            <a:r>
              <a:rPr lang="en-US" altLang="zh-CN" dirty="0" smtClean="0"/>
              <a:t>:</a:t>
            </a:r>
          </a:p>
          <a:p>
            <a:pPr lvl="1"/>
            <a:r>
              <a:rPr lang="zh-CN" altLang="en-US" dirty="0" smtClean="0"/>
              <a:t>精确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Occupancy maps: </a:t>
            </a:r>
            <a:r>
              <a:rPr lang="zh-CN" altLang="en-US" dirty="0" smtClean="0"/>
              <a:t>描述某个空间点是否被占据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0" y="3252788"/>
            <a:ext cx="2990850" cy="29241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7070" y="6127233"/>
            <a:ext cx="25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2D Occupancy map (ROS)</a:t>
            </a:r>
            <a:endParaRPr lang="zh-CN" altLang="en-US" dirty="0"/>
          </a:p>
        </p:txBody>
      </p:sp>
      <p:pic>
        <p:nvPicPr>
          <p:cNvPr id="2050" name="Picture 2" descr="https://pic4.zhimg.com/6cc67f649627df6ca0fa06ceb16032ef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27" y="3867149"/>
            <a:ext cx="5715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77530" y="5843484"/>
            <a:ext cx="305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3D Occupancy map (</a:t>
            </a:r>
            <a:r>
              <a:rPr lang="en-US" altLang="zh-CN" dirty="0" err="1"/>
              <a:t>Octomap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70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建图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18301"/>
            <a:ext cx="7886700" cy="4351338"/>
          </a:xfrm>
        </p:spPr>
        <p:txBody>
          <a:bodyPr/>
          <a:lstStyle/>
          <a:p>
            <a:r>
              <a:rPr lang="zh-CN" altLang="en-US" dirty="0" smtClean="0"/>
              <a:t>用于重构的地图</a:t>
            </a:r>
            <a:r>
              <a:rPr lang="en-US" altLang="zh-CN" dirty="0" smtClean="0"/>
              <a:t>:</a:t>
            </a:r>
          </a:p>
          <a:p>
            <a:pPr lvl="1"/>
            <a:r>
              <a:rPr lang="zh-CN" altLang="en-US" dirty="0" smtClean="0"/>
              <a:t>漂亮（</a:t>
            </a:r>
            <a:r>
              <a:rPr lang="en-US" altLang="zh-CN" dirty="0" smtClean="0"/>
              <a:t>Visually Pleasant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点云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TSDF (Truncated signed distance function)</a:t>
            </a:r>
          </a:p>
          <a:p>
            <a:pPr lvl="1"/>
            <a:r>
              <a:rPr lang="en-US" altLang="zh-CN" dirty="0" err="1" smtClean="0"/>
              <a:t>Surfels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417" y="3482109"/>
            <a:ext cx="4492095" cy="3206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91" y="3482109"/>
            <a:ext cx="3974894" cy="32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建图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18300"/>
            <a:ext cx="7886700" cy="5215255"/>
          </a:xfrm>
        </p:spPr>
        <p:txBody>
          <a:bodyPr/>
          <a:lstStyle/>
          <a:p>
            <a:r>
              <a:rPr lang="zh-CN" altLang="en-US" dirty="0"/>
              <a:t>建</a:t>
            </a:r>
            <a:r>
              <a:rPr lang="zh-CN" altLang="en-US" dirty="0" smtClean="0"/>
              <a:t>图是目前视觉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的明显不足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与激光地图不同的是，视觉地图无法直接用于定位</a:t>
            </a:r>
            <a:endParaRPr lang="en-US" altLang="zh-CN" dirty="0" smtClean="0"/>
          </a:p>
          <a:p>
            <a:r>
              <a:rPr lang="zh-CN" altLang="en-US" dirty="0" smtClean="0"/>
              <a:t>现有的视觉地图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稀疏特征点图（</a:t>
            </a:r>
            <a:r>
              <a:rPr lang="en-US" altLang="zh-CN" dirty="0" smtClean="0"/>
              <a:t>ORB-SLAM</a:t>
            </a:r>
            <a:r>
              <a:rPr lang="zh-CN" altLang="en-US" dirty="0" smtClean="0"/>
              <a:t>为例）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必须存储描述子后，才能用于定位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无法描述障碍物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如果环境光照发生变化（白天</a:t>
            </a:r>
            <a:r>
              <a:rPr lang="en-US" altLang="zh-CN" dirty="0" smtClean="0"/>
              <a:t>/</a:t>
            </a:r>
            <a:r>
              <a:rPr lang="zh-CN" altLang="en-US" dirty="0" smtClean="0"/>
              <a:t>晚上），是否要重新生成地图？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半稠密地图（</a:t>
            </a:r>
            <a:r>
              <a:rPr lang="en-US" altLang="zh-CN" dirty="0" smtClean="0"/>
              <a:t>LSD-SLAM</a:t>
            </a:r>
            <a:r>
              <a:rPr lang="zh-CN" altLang="en-US" dirty="0" smtClean="0"/>
              <a:t>为例）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很难找到实际用处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稠密地图（</a:t>
            </a:r>
            <a:r>
              <a:rPr lang="en-US" altLang="zh-CN" dirty="0" smtClean="0"/>
              <a:t>RGB-D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可以用于导航，但无法直接定位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7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建图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18300"/>
            <a:ext cx="7886700" cy="5215255"/>
          </a:xfrm>
        </p:spPr>
        <p:txBody>
          <a:bodyPr/>
          <a:lstStyle/>
          <a:p>
            <a:r>
              <a:rPr lang="zh-CN" altLang="en-US" dirty="0" smtClean="0"/>
              <a:t>对地图的需求</a:t>
            </a:r>
            <a:endParaRPr lang="zh-CN" altLang="en-US" dirty="0"/>
          </a:p>
        </p:txBody>
      </p:sp>
      <p:sp>
        <p:nvSpPr>
          <p:cNvPr id="4" name="下箭头 3"/>
          <p:cNvSpPr/>
          <p:nvPr/>
        </p:nvSpPr>
        <p:spPr>
          <a:xfrm>
            <a:off x="2768138" y="1961804"/>
            <a:ext cx="1080655" cy="14464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定位</a:t>
            </a:r>
            <a:endParaRPr lang="zh-CN" altLang="en-US" dirty="0"/>
          </a:p>
        </p:txBody>
      </p:sp>
      <p:sp>
        <p:nvSpPr>
          <p:cNvPr id="5" name="下箭头 4"/>
          <p:cNvSpPr/>
          <p:nvPr/>
        </p:nvSpPr>
        <p:spPr>
          <a:xfrm rot="17966308">
            <a:off x="1294234" y="2607213"/>
            <a:ext cx="1080655" cy="14464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导航</a:t>
            </a:r>
            <a:endParaRPr lang="zh-CN" altLang="en-US" dirty="0"/>
          </a:p>
        </p:txBody>
      </p:sp>
      <p:sp>
        <p:nvSpPr>
          <p:cNvPr id="6" name="下箭头 5"/>
          <p:cNvSpPr/>
          <p:nvPr/>
        </p:nvSpPr>
        <p:spPr>
          <a:xfrm rot="2671398">
            <a:off x="4065199" y="2541932"/>
            <a:ext cx="1080655" cy="14464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交互</a:t>
            </a:r>
          </a:p>
        </p:txBody>
      </p:sp>
      <p:sp>
        <p:nvSpPr>
          <p:cNvPr id="7" name="椭圆 6"/>
          <p:cNvSpPr/>
          <p:nvPr/>
        </p:nvSpPr>
        <p:spPr>
          <a:xfrm>
            <a:off x="2495895" y="3755904"/>
            <a:ext cx="1625139" cy="1625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460964" y="4357257"/>
            <a:ext cx="1316182" cy="82296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观看</a:t>
            </a:r>
          </a:p>
        </p:txBody>
      </p:sp>
      <p:sp>
        <p:nvSpPr>
          <p:cNvPr id="9" name="右箭头 8"/>
          <p:cNvSpPr/>
          <p:nvPr/>
        </p:nvSpPr>
        <p:spPr>
          <a:xfrm flipH="1">
            <a:off x="4724374" y="4357257"/>
            <a:ext cx="1546999" cy="82296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理解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1103815" y="5684751"/>
            <a:ext cx="134666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精确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2635133" y="5686011"/>
            <a:ext cx="134666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紧凑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4166451" y="5684751"/>
            <a:ext cx="1346661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快速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958748" y="1305110"/>
            <a:ext cx="280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很遗憾，视觉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尚未能产生满足以上条件的</a:t>
            </a:r>
            <a:r>
              <a:rPr lang="zh-CN" altLang="en-US" dirty="0" smtClean="0"/>
              <a:t>地图</a:t>
            </a:r>
            <a:endParaRPr lang="en-US" altLang="zh-CN" dirty="0" smtClean="0"/>
          </a:p>
          <a:p>
            <a:r>
              <a:rPr lang="zh-CN" altLang="en-US" dirty="0" smtClean="0"/>
              <a:t>对比</a:t>
            </a:r>
            <a:r>
              <a:rPr lang="en-US" altLang="zh-CN" dirty="0" smtClean="0"/>
              <a:t>:</a:t>
            </a:r>
            <a:r>
              <a:rPr lang="zh-CN" altLang="en-US" dirty="0" smtClean="0"/>
              <a:t>百度地图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958748" y="2622651"/>
            <a:ext cx="2801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从游戏</a:t>
            </a:r>
            <a:r>
              <a:rPr lang="en-US" altLang="zh-CN" dirty="0" smtClean="0"/>
              <a:t>/CAD</a:t>
            </a:r>
            <a:r>
              <a:rPr lang="zh-CN" altLang="en-US" dirty="0" smtClean="0"/>
              <a:t>角度来看，使用</a:t>
            </a:r>
            <a:r>
              <a:rPr lang="zh-CN" altLang="en-US" dirty="0" smtClean="0">
                <a:solidFill>
                  <a:srgbClr val="C00000"/>
                </a:solidFill>
              </a:rPr>
              <a:t>参数化模型</a:t>
            </a:r>
            <a:r>
              <a:rPr lang="zh-CN" altLang="en-US" dirty="0" smtClean="0"/>
              <a:t>将是很好的选择。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270541" y="3889116"/>
            <a:ext cx="280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地图</a:t>
            </a:r>
            <a:r>
              <a:rPr lang="en-US" altLang="zh-CN" dirty="0" smtClean="0"/>
              <a:t>={</a:t>
            </a:r>
            <a:r>
              <a:rPr lang="zh-CN" altLang="en-US" dirty="0" smtClean="0"/>
              <a:t>地面</a:t>
            </a:r>
            <a:r>
              <a:rPr lang="en-US" altLang="zh-CN" dirty="0" smtClean="0"/>
              <a:t>+</a:t>
            </a:r>
            <a:r>
              <a:rPr lang="zh-CN" altLang="en-US" dirty="0" smtClean="0"/>
              <a:t>桌子</a:t>
            </a:r>
            <a:r>
              <a:rPr lang="en-US" altLang="zh-CN" dirty="0" smtClean="0"/>
              <a:t>+</a:t>
            </a:r>
            <a:r>
              <a:rPr lang="zh-CN" altLang="en-US" dirty="0" smtClean="0"/>
              <a:t>椅子</a:t>
            </a:r>
            <a:r>
              <a:rPr lang="en-US" altLang="zh-CN" dirty="0" smtClean="0"/>
              <a:t>}</a:t>
            </a:r>
          </a:p>
          <a:p>
            <a:r>
              <a:rPr lang="zh-CN" altLang="en-US" dirty="0" smtClean="0"/>
              <a:t>地面：</a:t>
            </a:r>
            <a:r>
              <a:rPr lang="en-US" altLang="zh-CN" dirty="0" smtClean="0"/>
              <a:t>z=0.2</a:t>
            </a:r>
            <a:r>
              <a:rPr lang="zh-CN" altLang="en-US" dirty="0" smtClean="0"/>
              <a:t>平面</a:t>
            </a:r>
            <a:endParaRPr lang="en-US" altLang="zh-CN" dirty="0" smtClean="0"/>
          </a:p>
          <a:p>
            <a:r>
              <a:rPr lang="zh-CN" altLang="en-US" dirty="0" smtClean="0"/>
              <a:t>桌子：</a:t>
            </a:r>
            <a:r>
              <a:rPr lang="en-US" altLang="zh-CN" dirty="0" smtClean="0"/>
              <a:t>h=0.7*</a:t>
            </a:r>
            <a:r>
              <a:rPr lang="zh-CN" altLang="en-US" dirty="0" smtClean="0"/>
              <a:t>桌子模型</a:t>
            </a:r>
            <a:endParaRPr lang="en-US" altLang="zh-CN" dirty="0" smtClean="0"/>
          </a:p>
          <a:p>
            <a:r>
              <a:rPr lang="zh-CN" altLang="en-US" dirty="0" smtClean="0"/>
              <a:t>椅子：</a:t>
            </a:r>
            <a:r>
              <a:rPr lang="en-US" altLang="zh-CN" dirty="0" smtClean="0"/>
              <a:t>h=0.3*</a:t>
            </a:r>
            <a:r>
              <a:rPr lang="zh-CN" altLang="en-US" dirty="0" smtClean="0"/>
              <a:t>椅子模型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126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653307" y="3187202"/>
            <a:ext cx="4994483" cy="24099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dirty="0">
                <a:solidFill>
                  <a:srgbClr val="C00000"/>
                </a:solidFill>
              </a:rPr>
              <a:t>建图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18300"/>
            <a:ext cx="7886700" cy="5215255"/>
          </a:xfrm>
        </p:spPr>
        <p:txBody>
          <a:bodyPr/>
          <a:lstStyle/>
          <a:p>
            <a:r>
              <a:rPr lang="zh-CN" altLang="en-US" dirty="0" smtClean="0"/>
              <a:t>参数化模型地图？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需要结合人工智能领域知识，如模型识别、检测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定位算法亦将发生改变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现有的定位方法是以空间点为基础的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1178406" y="3698046"/>
            <a:ext cx="1388225" cy="1388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定位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3746314" y="3700609"/>
            <a:ext cx="1388225" cy="1388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建图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7414953" y="856676"/>
            <a:ext cx="6533803" cy="72648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751036" y="3358497"/>
            <a:ext cx="589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人工智能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82961" y="426643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SLAM</a:t>
            </a:r>
            <a:endParaRPr lang="zh-CN" altLang="en-US" dirty="0"/>
          </a:p>
        </p:txBody>
      </p:sp>
      <p:sp>
        <p:nvSpPr>
          <p:cNvPr id="21" name="右箭头 20"/>
          <p:cNvSpPr/>
          <p:nvPr/>
        </p:nvSpPr>
        <p:spPr>
          <a:xfrm>
            <a:off x="5879506" y="3627690"/>
            <a:ext cx="1449989" cy="572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503381" y="286892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如何构建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参数化模型地图？</a:t>
            </a:r>
            <a:endParaRPr lang="zh-CN" altLang="en-US" dirty="0"/>
          </a:p>
        </p:txBody>
      </p:sp>
      <p:sp>
        <p:nvSpPr>
          <p:cNvPr id="23" name="右箭头 22"/>
          <p:cNvSpPr/>
          <p:nvPr/>
        </p:nvSpPr>
        <p:spPr>
          <a:xfrm rot="10800000">
            <a:off x="5790309" y="4312696"/>
            <a:ext cx="1449989" cy="572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608744" y="496028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如何使用该地图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进行定位？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37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</a:t>
            </a:r>
            <a:r>
              <a:rPr lang="en-US" altLang="zh-C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96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</a:t>
            </a:r>
            <a:r>
              <a:rPr lang="en-US" altLang="zh-CN" dirty="0"/>
              <a:t>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7600" y="1401675"/>
            <a:ext cx="7886700" cy="4351338"/>
          </a:xfrm>
        </p:spPr>
        <p:txBody>
          <a:bodyPr/>
          <a:lstStyle/>
          <a:p>
            <a:r>
              <a:rPr lang="en-US" altLang="zh-CN" dirty="0" smtClean="0"/>
              <a:t>In a typical SLAM system, we use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VO</a:t>
            </a:r>
            <a:r>
              <a:rPr lang="en-US" altLang="zh-CN" dirty="0" smtClean="0"/>
              <a:t> to estimate the ego-motion between frames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Optimization</a:t>
            </a:r>
            <a:r>
              <a:rPr lang="en-US" altLang="zh-CN" dirty="0" smtClean="0"/>
              <a:t> to handle the global trajectory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Loop closure </a:t>
            </a:r>
            <a:r>
              <a:rPr lang="en-US" altLang="zh-CN" dirty="0" smtClean="0"/>
              <a:t>to correct the draft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Map</a:t>
            </a:r>
            <a:r>
              <a:rPr lang="en-US" altLang="zh-CN" dirty="0" smtClean="0"/>
              <a:t> to describe the environment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Is that all about SLAM?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We haven’t talked about coding yet.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pic1.zhimg.com/cb4bce7490210b276d3cbaec60030978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92" y="2795469"/>
            <a:ext cx="3101492" cy="38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85800" y="1511589"/>
            <a:ext cx="10515600" cy="4351338"/>
          </a:xfrm>
        </p:spPr>
        <p:txBody>
          <a:bodyPr/>
          <a:lstStyle/>
          <a:p>
            <a:pPr algn="ctr"/>
            <a:r>
              <a:rPr lang="en-US" altLang="zh-CN" dirty="0" smtClean="0"/>
              <a:t>Qualified open-source SLAM solutions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2323"/>
          <a:stretch/>
        </p:blipFill>
        <p:spPr>
          <a:xfrm>
            <a:off x="981511" y="58189"/>
            <a:ext cx="7180977" cy="66751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68044" y="3990109"/>
            <a:ext cx="174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From slamcn.org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71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003280" y="1592003"/>
            <a:ext cx="3070370" cy="830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07779"/>
            <a:ext cx="7886700" cy="4369184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机器人的</a:t>
            </a:r>
            <a:r>
              <a:rPr lang="zh-CN" altLang="en-US" sz="2400" dirty="0" smtClean="0">
                <a:solidFill>
                  <a:srgbClr val="C00000"/>
                </a:solidFill>
              </a:rPr>
              <a:t>“内外兼修”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6458" y="2489981"/>
            <a:ext cx="2787733" cy="278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内在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了解自身位置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/>
              <a:t>Where </a:t>
            </a:r>
            <a:r>
              <a:rPr lang="en-US" altLang="zh-CN" dirty="0"/>
              <a:t>am I?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727617" y="2489981"/>
            <a:ext cx="2787733" cy="2787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了解周围环境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/>
              <a:t>Where </a:t>
            </a:r>
            <a:r>
              <a:rPr lang="en-US" altLang="zh-CN" dirty="0"/>
              <a:t>am I?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3698624" y="3153005"/>
            <a:ext cx="1839073" cy="572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精确的地图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 flipH="1">
            <a:off x="3539232" y="3793935"/>
            <a:ext cx="1998465" cy="572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精确的位姿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2668326" y="5492288"/>
            <a:ext cx="3899670" cy="9318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</a:rPr>
              <a:t>解决方式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algn="ctr"/>
            <a:r>
              <a:rPr lang="zh-CN" altLang="en-US" dirty="0" smtClean="0"/>
              <a:t>同时建模二者误差并优化</a:t>
            </a:r>
            <a:endParaRPr lang="zh-CN" altLang="en-US" dirty="0"/>
          </a:p>
        </p:txBody>
      </p:sp>
      <p:sp>
        <p:nvSpPr>
          <p:cNvPr id="13" name="下箭头 12"/>
          <p:cNvSpPr/>
          <p:nvPr/>
        </p:nvSpPr>
        <p:spPr>
          <a:xfrm>
            <a:off x="4382429" y="4815982"/>
            <a:ext cx="479503" cy="61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68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</a:t>
            </a:r>
            <a:r>
              <a:rPr lang="en-US" altLang="zh-C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</a:t>
            </a:r>
            <a:r>
              <a:rPr lang="en-US" altLang="zh-CN" dirty="0"/>
              <a:t>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For a student starting to work in SLAM, one should learn:</a:t>
            </a:r>
          </a:p>
          <a:p>
            <a:pPr lvl="1"/>
            <a:r>
              <a:rPr lang="en-US" altLang="zh-CN" dirty="0" smtClean="0"/>
              <a:t>Math: geometry, probabilistic, Optimization</a:t>
            </a:r>
          </a:p>
          <a:p>
            <a:pPr lvl="1"/>
            <a:r>
              <a:rPr lang="en-US" altLang="zh-CN" dirty="0" smtClean="0"/>
              <a:t>Coding skills:</a:t>
            </a:r>
          </a:p>
          <a:p>
            <a:pPr lvl="2"/>
            <a:r>
              <a:rPr lang="en-US" altLang="zh-CN" dirty="0" smtClean="0"/>
              <a:t>Linux</a:t>
            </a:r>
          </a:p>
          <a:p>
            <a:pPr lvl="2"/>
            <a:r>
              <a:rPr lang="en-US" altLang="zh-CN" dirty="0" smtClean="0"/>
              <a:t>C++</a:t>
            </a:r>
          </a:p>
          <a:p>
            <a:pPr lvl="2"/>
            <a:r>
              <a:rPr lang="en-US" altLang="zh-CN" dirty="0" smtClean="0"/>
              <a:t>Libraries: ROS, OpenCV, PCL, g2o, DBoW2, </a:t>
            </a:r>
            <a:r>
              <a:rPr lang="en-US" altLang="zh-CN" dirty="0" err="1" smtClean="0"/>
              <a:t>libpointmatcher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octomap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Fabmap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ceres</a:t>
            </a:r>
            <a:r>
              <a:rPr lang="en-US" altLang="zh-CN" dirty="0" smtClean="0"/>
              <a:t> …</a:t>
            </a:r>
          </a:p>
          <a:p>
            <a:pPr lvl="2"/>
            <a:r>
              <a:rPr lang="en-US" altLang="zh-CN" dirty="0" smtClean="0"/>
              <a:t>Python</a:t>
            </a:r>
          </a:p>
          <a:p>
            <a:r>
              <a:rPr lang="en-US" altLang="zh-CN" dirty="0" smtClean="0"/>
              <a:t>Future </a:t>
            </a:r>
            <a:r>
              <a:rPr lang="en-US" altLang="zh-CN" dirty="0" err="1" smtClean="0"/>
              <a:t>issuses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Dynamic, Multi-robots, Semantic, Low-weight devices, Mobile platforms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80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18738" y="3121891"/>
            <a:ext cx="524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/>
              <a:t>Thank you for attention!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833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如何确定位置与地图？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传感器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内部传感器（</a:t>
            </a:r>
            <a:r>
              <a:rPr lang="en-US" altLang="zh-CN" dirty="0" err="1" smtClean="0"/>
              <a:t>Interoceptive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激光、视觉、</a:t>
            </a:r>
            <a:r>
              <a:rPr lang="en-US" altLang="zh-CN" dirty="0" smtClean="0"/>
              <a:t>IMU</a:t>
            </a:r>
            <a:r>
              <a:rPr lang="zh-CN" altLang="en-US" dirty="0" smtClean="0"/>
              <a:t>、轮子等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间接、受噪声影响大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外部传感器（</a:t>
            </a:r>
            <a:r>
              <a:rPr lang="en-US" altLang="zh-CN" dirty="0" err="1" smtClean="0"/>
              <a:t>Exteroceptive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GPS</a:t>
            </a:r>
            <a:r>
              <a:rPr lang="zh-CN" altLang="en-US" dirty="0" smtClean="0"/>
              <a:t>、导轨、标志物等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直接、受噪声影响小</a:t>
            </a:r>
            <a:endParaRPr lang="en-US" altLang="zh-CN" dirty="0" smtClean="0"/>
          </a:p>
          <a:p>
            <a:pPr lvl="2"/>
            <a:endParaRPr lang="en-US" altLang="zh-CN" dirty="0"/>
          </a:p>
          <a:p>
            <a:r>
              <a:rPr lang="zh-CN" altLang="en-US" dirty="0" smtClean="0"/>
              <a:t>为何强调内部传感器？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对环境不存在假设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适用于任何环境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016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/>
              <a:t>SLAM</a:t>
            </a:r>
            <a:r>
              <a:rPr lang="zh-CN" altLang="en-US" dirty="0"/>
              <a:t>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30620" y="2558473"/>
            <a:ext cx="4265179" cy="3618490"/>
          </a:xfrm>
        </p:spPr>
        <p:txBody>
          <a:bodyPr/>
          <a:lstStyle/>
          <a:p>
            <a:r>
              <a:rPr lang="zh-CN" altLang="en-US" dirty="0" smtClean="0"/>
              <a:t>激光传感器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精确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快速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计算量小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研究充分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体积大、功耗大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价格昂贵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558473"/>
            <a:ext cx="5181600" cy="361849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视觉传感器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便宜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轻量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信息丰富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计算量大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对环境假设强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易受干扰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sz="1800" dirty="0" smtClean="0">
                <a:solidFill>
                  <a:schemeClr val="accent2">
                    <a:lumMod val="50000"/>
                  </a:schemeClr>
                </a:solidFill>
              </a:rPr>
              <a:t>细分：单目、双目、</a:t>
            </a:r>
            <a:r>
              <a:rPr lang="en-US" altLang="zh-CN" sz="1800" dirty="0" smtClean="0">
                <a:solidFill>
                  <a:schemeClr val="accent2">
                    <a:lumMod val="50000"/>
                  </a:schemeClr>
                </a:solidFill>
              </a:rPr>
              <a:t>RGB-D</a:t>
            </a:r>
            <a:endParaRPr lang="zh-CN" alt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20819" y="1570183"/>
            <a:ext cx="3749963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传感器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370782" y="1468736"/>
            <a:ext cx="2628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SLAM</a:t>
            </a:r>
            <a:r>
              <a:rPr lang="zh-CN" altLang="en-US" dirty="0" smtClean="0"/>
              <a:t>的实现方式与难度，与传感器形式和安装方式有很大关联。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06" y="5603088"/>
            <a:ext cx="1179177" cy="981075"/>
          </a:xfrm>
          <a:prstGeom prst="rect">
            <a:avLst/>
          </a:prstGeom>
        </p:spPr>
      </p:pic>
      <p:sp>
        <p:nvSpPr>
          <p:cNvPr id="8" name="五边形 7"/>
          <p:cNvSpPr/>
          <p:nvPr/>
        </p:nvSpPr>
        <p:spPr>
          <a:xfrm rot="5400000">
            <a:off x="2686553" y="4247862"/>
            <a:ext cx="3618490" cy="2397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1" y="5603088"/>
            <a:ext cx="981075" cy="981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706" y="5603088"/>
            <a:ext cx="1125038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视觉</a:t>
            </a:r>
            <a:r>
              <a:rPr lang="en-US" altLang="zh-CN" dirty="0" smtClean="0"/>
              <a:t>SLAM</a:t>
            </a:r>
            <a:r>
              <a:rPr lang="zh-CN" altLang="en-US" dirty="0" smtClean="0"/>
              <a:t>细分：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zh-CN" altLang="en-US" dirty="0" smtClean="0"/>
              <a:t>单目</a:t>
            </a:r>
            <a:r>
              <a:rPr lang="en-US" altLang="zh-CN" dirty="0"/>
              <a:t>	</a:t>
            </a:r>
            <a:r>
              <a:rPr lang="en-US" altLang="zh-CN" dirty="0" smtClean="0"/>
              <a:t>	</a:t>
            </a:r>
            <a:r>
              <a:rPr lang="zh-CN" altLang="en-US" dirty="0" smtClean="0"/>
              <a:t>双目</a:t>
            </a:r>
            <a:r>
              <a:rPr lang="en-US" altLang="zh-CN" dirty="0"/>
              <a:t>	</a:t>
            </a:r>
            <a:r>
              <a:rPr lang="en-US" altLang="zh-CN" dirty="0" smtClean="0"/>
              <a:t>	RGB-D		</a:t>
            </a:r>
            <a:r>
              <a:rPr lang="zh-CN" altLang="en-US" dirty="0" smtClean="0"/>
              <a:t>其他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02" y="2947031"/>
            <a:ext cx="6473595" cy="35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 Light"/>
        <a:cs typeface=""/>
      </a:majorFont>
      <a:minorFont>
        <a:latin typeface="Calibri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4984</Words>
  <Application>Microsoft Office PowerPoint</Application>
  <PresentationFormat>全屏显示(4:3)</PresentationFormat>
  <Paragraphs>685</Paragraphs>
  <Slides>61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9" baseType="lpstr">
      <vt:lpstr>等线</vt:lpstr>
      <vt:lpstr>微软雅黑 Light</vt:lpstr>
      <vt:lpstr>Arial</vt:lpstr>
      <vt:lpstr>Calibri</vt:lpstr>
      <vt:lpstr>Calibri Light</vt:lpstr>
      <vt:lpstr>Cambria Math</vt:lpstr>
      <vt:lpstr>Times New Roman</vt:lpstr>
      <vt:lpstr>Office 主题</vt:lpstr>
      <vt:lpstr>The Basics about Visual SLAM 视觉SLAM的基础知识</vt:lpstr>
      <vt:lpstr>PowerPoint 演示文稿</vt:lpstr>
      <vt:lpstr>提要</vt:lpstr>
      <vt:lpstr>视觉SLAM概述</vt:lpstr>
      <vt:lpstr>1. 视觉SLAM概述</vt:lpstr>
      <vt:lpstr>1. 视觉SLAM概述</vt:lpstr>
      <vt:lpstr>1. 视觉SLAM概述</vt:lpstr>
      <vt:lpstr>1. 视觉SLAM概述</vt:lpstr>
      <vt:lpstr>1. 视觉SLAM概述</vt:lpstr>
      <vt:lpstr>1. 视觉SLAM概述</vt:lpstr>
      <vt:lpstr>1. 视觉SLAM概述</vt:lpstr>
      <vt:lpstr>1. 视觉SLAM概述</vt:lpstr>
      <vt:lpstr>1. 视觉SLAM概述</vt:lpstr>
      <vt:lpstr>1. 视觉SLAM概述</vt:lpstr>
      <vt:lpstr>1.视觉SLAM概述</vt:lpstr>
      <vt:lpstr>1.视觉SLAM概述</vt:lpstr>
      <vt:lpstr>1.视觉SLAM概述</vt:lpstr>
      <vt:lpstr>1.视觉SLAM概述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2. 视觉里程计</vt:lpstr>
      <vt:lpstr>3. 后端优化</vt:lpstr>
      <vt:lpstr>3. 后端优化</vt:lpstr>
      <vt:lpstr>3. 后端优化</vt:lpstr>
      <vt:lpstr>3. 后端优化</vt:lpstr>
      <vt:lpstr>3. 后端优化</vt:lpstr>
      <vt:lpstr>3. 后端优化</vt:lpstr>
      <vt:lpstr>3. 后端优化</vt:lpstr>
      <vt:lpstr>4. 回环检测</vt:lpstr>
      <vt:lpstr>4. 回环检测</vt:lpstr>
      <vt:lpstr>4. 回环检测</vt:lpstr>
      <vt:lpstr>4. 回环检测</vt:lpstr>
      <vt:lpstr>4. 回环检测</vt:lpstr>
      <vt:lpstr>5. 建图</vt:lpstr>
      <vt:lpstr>5. 建图</vt:lpstr>
      <vt:lpstr>5. 建图</vt:lpstr>
      <vt:lpstr>5. 建图</vt:lpstr>
      <vt:lpstr>5. 建图</vt:lpstr>
      <vt:lpstr>5. 建图</vt:lpstr>
      <vt:lpstr>5. 建图</vt:lpstr>
      <vt:lpstr>5. 建图</vt:lpstr>
      <vt:lpstr>6. Conclusion</vt:lpstr>
      <vt:lpstr>6. Conclusion</vt:lpstr>
      <vt:lpstr>PowerPoint 演示文稿</vt:lpstr>
      <vt:lpstr>6. 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 about SLAM</dc:title>
  <dc:creator>高翔</dc:creator>
  <cp:lastModifiedBy>高翔</cp:lastModifiedBy>
  <cp:revision>233</cp:revision>
  <dcterms:created xsi:type="dcterms:W3CDTF">2016-03-19T03:43:45Z</dcterms:created>
  <dcterms:modified xsi:type="dcterms:W3CDTF">2016-07-27T14:24:00Z</dcterms:modified>
</cp:coreProperties>
</file>